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1"/>
  </p:sldMasterIdLst>
  <p:notesMasterIdLst>
    <p:notesMasterId r:id="rId11"/>
  </p:notesMasterIdLst>
  <p:sldIdLst>
    <p:sldId id="256" r:id="rId2"/>
    <p:sldId id="257" r:id="rId3"/>
    <p:sldId id="260" r:id="rId4"/>
    <p:sldId id="263" r:id="rId5"/>
    <p:sldId id="264" r:id="rId6"/>
    <p:sldId id="258" r:id="rId7"/>
    <p:sldId id="261" r:id="rId8"/>
    <p:sldId id="259" r:id="rId9"/>
    <p:sldId id="262" r:id="rId10"/>
  </p:sldIdLst>
  <p:sldSz cx="6858000" cy="9144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AC2100"/>
    <a:srgbClr val="FF66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588" autoAdjust="0"/>
    <p:restoredTop sz="94624" autoAdjust="0"/>
  </p:normalViewPr>
  <p:slideViewPr>
    <p:cSldViewPr>
      <p:cViewPr>
        <p:scale>
          <a:sx n="100" d="100"/>
          <a:sy n="100" d="100"/>
        </p:scale>
        <p:origin x="-1236" y="-72"/>
      </p:cViewPr>
      <p:guideLst>
        <p:guide orient="horz" pos="2880"/>
        <p:guide pos="216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62ED5E3-0B9B-45E8-B3CA-636E2DEA977D}" type="datetimeFigureOut">
              <a:rPr lang="en-US" smtClean="0"/>
              <a:t>4/23/2014</a:t>
            </a:fld>
            <a:endParaRPr lang="en-US"/>
          </a:p>
        </p:txBody>
      </p:sp>
      <p:sp>
        <p:nvSpPr>
          <p:cNvPr id="4" name="Slide Image Placeholder 3"/>
          <p:cNvSpPr>
            <a:spLocks noGrp="1" noRot="1" noChangeAspect="1"/>
          </p:cNvSpPr>
          <p:nvPr>
            <p:ph type="sldImg" idx="2"/>
          </p:nvPr>
        </p:nvSpPr>
        <p:spPr>
          <a:xfrm>
            <a:off x="2143125" y="685800"/>
            <a:ext cx="257175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0072FA7-EB04-466E-A8A9-392F6EB4C864}" type="slidenum">
              <a:rPr lang="en-US" smtClean="0"/>
              <a:t>‹#›</a:t>
            </a:fld>
            <a:endParaRPr lang="en-US"/>
          </a:p>
        </p:txBody>
      </p:sp>
    </p:spTree>
    <p:extLst>
      <p:ext uri="{BB962C8B-B14F-4D97-AF65-F5344CB8AC3E}">
        <p14:creationId xmlns:p14="http://schemas.microsoft.com/office/powerpoint/2010/main" val="43667374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14350" y="812801"/>
            <a:ext cx="5829300" cy="5689600"/>
          </a:xfrm>
        </p:spPr>
        <p:txBody>
          <a:bodyPr anchor="b">
            <a:noAutofit/>
          </a:bodyPr>
          <a:lstStyle>
            <a:lvl1pPr>
              <a:lnSpc>
                <a:spcPct val="100000"/>
              </a:lnSpc>
              <a:defRPr sz="8000"/>
            </a:lvl1pPr>
          </a:lstStyle>
          <a:p>
            <a:r>
              <a:rPr lang="en-US" smtClean="0"/>
              <a:t>Click to edit Master title style</a:t>
            </a:r>
            <a:endParaRPr lang="en-US" dirty="0"/>
          </a:p>
        </p:txBody>
      </p:sp>
      <p:sp>
        <p:nvSpPr>
          <p:cNvPr id="3" name="Subtitle 2"/>
          <p:cNvSpPr>
            <a:spLocks noGrp="1"/>
          </p:cNvSpPr>
          <p:nvPr>
            <p:ph type="subTitle" idx="1"/>
          </p:nvPr>
        </p:nvSpPr>
        <p:spPr>
          <a:xfrm>
            <a:off x="1028700" y="6604000"/>
            <a:ext cx="4800600" cy="1625600"/>
          </a:xfrm>
        </p:spPr>
        <p:txBody>
          <a:bodyPr>
            <a:normAutofit/>
          </a:bodyPr>
          <a:lstStyle>
            <a:lvl1pPr marL="0" indent="0" algn="ctr">
              <a:buNone/>
              <a:defRPr sz="24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7" name="Date Placeholder 6"/>
          <p:cNvSpPr>
            <a:spLocks noGrp="1"/>
          </p:cNvSpPr>
          <p:nvPr>
            <p:ph type="dt" sz="half" idx="10"/>
          </p:nvPr>
        </p:nvSpPr>
        <p:spPr/>
        <p:txBody>
          <a:bodyPr/>
          <a:lstStyle/>
          <a:p>
            <a:fld id="{7E174CFC-97F5-4B1D-8D72-AAECEA86A557}" type="datetime1">
              <a:rPr lang="en-US" smtClean="0"/>
              <a:t>4/23/2014</a:t>
            </a:fld>
            <a:endParaRPr lang="en-US"/>
          </a:p>
        </p:txBody>
      </p:sp>
      <p:sp>
        <p:nvSpPr>
          <p:cNvPr id="8" name="Slide Number Placeholder 7"/>
          <p:cNvSpPr>
            <a:spLocks noGrp="1"/>
          </p:cNvSpPr>
          <p:nvPr>
            <p:ph type="sldNum" sz="quarter" idx="11"/>
          </p:nvPr>
        </p:nvSpPr>
        <p:spPr/>
        <p:txBody>
          <a:bodyPr/>
          <a:lstStyle/>
          <a:p>
            <a:fld id="{B6F15528-21DE-4FAA-801E-634DDDAF4B2B}" type="slidenum">
              <a:rPr lang="en-US" smtClean="0"/>
              <a:pPr/>
              <a:t>‹#›</a:t>
            </a:fld>
            <a:endParaRPr lang="en-US"/>
          </a:p>
        </p:txBody>
      </p:sp>
      <p:sp>
        <p:nvSpPr>
          <p:cNvPr id="9" name="Footer Placeholder 8"/>
          <p:cNvSpPr>
            <a:spLocks noGrp="1"/>
          </p:cNvSpPr>
          <p:nvPr>
            <p:ph type="ftr" sz="quarter" idx="12"/>
          </p:nvPr>
        </p:nvSpPr>
        <p:spPr/>
        <p:txBody>
          <a:bodyPr/>
          <a:lstStyle/>
          <a:p>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51CCF14-B8B3-495F-AE98-EC1DE36A39A4}" type="datetime1">
              <a:rPr lang="en-US" smtClean="0"/>
              <a:t>4/23/2014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972050" y="366185"/>
            <a:ext cx="1543050" cy="7802033"/>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342900" y="366185"/>
            <a:ext cx="4514850" cy="780203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82BF1F6-AB35-42FF-8E8C-E02F273FFAE1}" type="datetime1">
              <a:rPr lang="en-US" smtClean="0"/>
              <a:t>4/23/2014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lvl5pPr>
              <a:defRPr/>
            </a:lvl5pPr>
            <a:lvl6pPr>
              <a:defRPr/>
            </a:lvl6pPr>
            <a:lvl7pPr>
              <a:defRPr/>
            </a:lvl7pPr>
            <a:lvl8pPr>
              <a:defRPr/>
            </a:lvl8pPr>
            <a:lvl9pPr>
              <a:buFont typeface="Arial" pitchFamily="34" charset="0"/>
              <a:buChar char="•"/>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4" name="Date Placeholder 3"/>
          <p:cNvSpPr>
            <a:spLocks noGrp="1"/>
          </p:cNvSpPr>
          <p:nvPr>
            <p:ph type="dt" sz="half" idx="10"/>
          </p:nvPr>
        </p:nvSpPr>
        <p:spPr/>
        <p:txBody>
          <a:bodyPr/>
          <a:lstStyle/>
          <a:p>
            <a:fld id="{C62ED850-C3CA-4EFD-B315-EA5C1676782D}" type="datetime1">
              <a:rPr lang="en-US" smtClean="0"/>
              <a:t>4/23/2014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41735" y="1828801"/>
            <a:ext cx="5829300" cy="3340100"/>
          </a:xfrm>
        </p:spPr>
        <p:txBody>
          <a:bodyPr anchor="b"/>
          <a:lstStyle>
            <a:lvl1pPr algn="ctr" defTabSz="914400" rtl="0" eaLnBrk="1" latinLnBrk="0" hangingPunct="1">
              <a:lnSpc>
                <a:spcPct val="100000"/>
              </a:lnSpc>
              <a:spcBef>
                <a:spcPct val="0"/>
              </a:spcBef>
              <a:buNone/>
              <a:defRPr lang="en-US" sz="4800" kern="1200" dirty="0" smtClean="0">
                <a:solidFill>
                  <a:schemeClr val="tx2"/>
                </a:solidFill>
                <a:effectLst>
                  <a:outerShdw blurRad="63500" dist="38100" dir="5400000" algn="t" rotWithShape="0">
                    <a:prstClr val="black">
                      <a:alpha val="25000"/>
                    </a:prstClr>
                  </a:outerShdw>
                </a:effectLst>
                <a:latin typeface="+mn-lt"/>
                <a:ea typeface="+mj-ea"/>
                <a:cs typeface="+mj-cs"/>
              </a:defRPr>
            </a:lvl1pPr>
          </a:lstStyle>
          <a:p>
            <a:r>
              <a:rPr lang="en-US" smtClean="0"/>
              <a:t>Click to edit Master title style</a:t>
            </a:r>
            <a:endParaRPr lang="en-US" dirty="0"/>
          </a:p>
        </p:txBody>
      </p:sp>
      <p:sp>
        <p:nvSpPr>
          <p:cNvPr id="3" name="Text Placeholder 2"/>
          <p:cNvSpPr>
            <a:spLocks noGrp="1"/>
          </p:cNvSpPr>
          <p:nvPr>
            <p:ph type="body" idx="1"/>
          </p:nvPr>
        </p:nvSpPr>
        <p:spPr>
          <a:xfrm>
            <a:off x="541735" y="5425018"/>
            <a:ext cx="5829300" cy="1509183"/>
          </a:xfrm>
        </p:spPr>
        <p:txBody>
          <a:bodyPr anchor="t"/>
          <a:lstStyle>
            <a:lvl1pPr marL="0" indent="0" algn="ctr">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83CB27E-B184-43E7-A4C8-2B62AA291993}" type="datetime1">
              <a:rPr lang="en-US" smtClean="0"/>
              <a:t>4/23/2014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
        <p:nvSpPr>
          <p:cNvPr id="7" name="Oval 6"/>
          <p:cNvSpPr/>
          <p:nvPr/>
        </p:nvSpPr>
        <p:spPr>
          <a:xfrm>
            <a:off x="3371850" y="5232400"/>
            <a:ext cx="63579" cy="113029"/>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a:off x="3521869" y="5232400"/>
            <a:ext cx="63579" cy="113029"/>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p:nvPr/>
        </p:nvSpPr>
        <p:spPr>
          <a:xfrm>
            <a:off x="3222546" y="5232400"/>
            <a:ext cx="63579" cy="113029"/>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4" name="Content Placeholder 3"/>
          <p:cNvSpPr>
            <a:spLocks noGrp="1"/>
          </p:cNvSpPr>
          <p:nvPr>
            <p:ph sz="half" idx="2"/>
          </p:nvPr>
        </p:nvSpPr>
        <p:spPr>
          <a:xfrm>
            <a:off x="3486150" y="2133601"/>
            <a:ext cx="3028950" cy="6034617"/>
          </a:xfrm>
        </p:spPr>
        <p:txBody>
          <a:bodyPr/>
          <a:lstStyle>
            <a:lvl1pPr>
              <a:defRPr sz="2400"/>
            </a:lvl1pPr>
            <a:lvl2pPr>
              <a:defRPr sz="16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5" name="Date Placeholder 4"/>
          <p:cNvSpPr>
            <a:spLocks noGrp="1"/>
          </p:cNvSpPr>
          <p:nvPr>
            <p:ph type="dt" sz="half" idx="10"/>
          </p:nvPr>
        </p:nvSpPr>
        <p:spPr/>
        <p:txBody>
          <a:bodyPr/>
          <a:lstStyle/>
          <a:p>
            <a:fld id="{8F97F90C-8FDF-4F9D-B7EE-B11E2D7244FE}" type="datetime1">
              <a:rPr lang="en-US" smtClean="0"/>
              <a:t>4/23/2014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
        <p:nvSpPr>
          <p:cNvPr id="9" name="Content Placeholder 8"/>
          <p:cNvSpPr>
            <a:spLocks noGrp="1"/>
          </p:cNvSpPr>
          <p:nvPr>
            <p:ph sz="quarter" idx="13"/>
          </p:nvPr>
        </p:nvSpPr>
        <p:spPr>
          <a:xfrm>
            <a:off x="274320" y="2133600"/>
            <a:ext cx="3031236" cy="603504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342900" y="2133600"/>
            <a:ext cx="3030141" cy="812800"/>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5" name="Text Placeholder 4"/>
          <p:cNvSpPr>
            <a:spLocks noGrp="1"/>
          </p:cNvSpPr>
          <p:nvPr>
            <p:ph type="body" sz="quarter" idx="3"/>
          </p:nvPr>
        </p:nvSpPr>
        <p:spPr>
          <a:xfrm>
            <a:off x="3486151" y="2133600"/>
            <a:ext cx="3031331" cy="812800"/>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7" name="Date Placeholder 6"/>
          <p:cNvSpPr>
            <a:spLocks noGrp="1"/>
          </p:cNvSpPr>
          <p:nvPr>
            <p:ph type="dt" sz="half" idx="10"/>
          </p:nvPr>
        </p:nvSpPr>
        <p:spPr/>
        <p:txBody>
          <a:bodyPr/>
          <a:lstStyle/>
          <a:p>
            <a:fld id="{9AD0DAB0-90ED-4709-8144-1B5DF9AFD001}" type="datetime1">
              <a:rPr lang="en-US" smtClean="0"/>
              <a:t>4/23/2014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
        <p:nvSpPr>
          <p:cNvPr id="11" name="Content Placeholder 10"/>
          <p:cNvSpPr>
            <a:spLocks noGrp="1"/>
          </p:cNvSpPr>
          <p:nvPr>
            <p:ph sz="quarter" idx="13"/>
          </p:nvPr>
        </p:nvSpPr>
        <p:spPr>
          <a:xfrm>
            <a:off x="342900" y="2950464"/>
            <a:ext cx="3031236" cy="5218176"/>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3" name="Content Placeholder 12"/>
          <p:cNvSpPr>
            <a:spLocks noGrp="1"/>
          </p:cNvSpPr>
          <p:nvPr>
            <p:ph sz="quarter" idx="14"/>
          </p:nvPr>
        </p:nvSpPr>
        <p:spPr>
          <a:xfrm>
            <a:off x="3504438" y="2950465"/>
            <a:ext cx="3031236" cy="521758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C8CF4221-6708-4961-90D9-103C0F1A168C}" type="datetime1">
              <a:rPr lang="en-US" smtClean="0"/>
              <a:t>4/23/2014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7671917-435C-40D8-BD4D-D3D017B0545D}" type="datetime1">
              <a:rPr lang="en-US" smtClean="0"/>
              <a:t>4/23/2014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430316" y="355600"/>
            <a:ext cx="2256235" cy="2794000"/>
          </a:xfrm>
        </p:spPr>
        <p:txBody>
          <a:bodyPr anchor="b"/>
          <a:lstStyle>
            <a:lvl1pPr algn="ctr">
              <a:lnSpc>
                <a:spcPct val="100000"/>
              </a:lnSpc>
              <a:defRPr sz="2800" b="0">
                <a:effectLst>
                  <a:outerShdw blurRad="50800" dist="25400" dir="5400000" algn="t" rotWithShape="0">
                    <a:prstClr val="black">
                      <a:alpha val="25000"/>
                    </a:prstClr>
                  </a:outerShdw>
                </a:effectLst>
              </a:defRPr>
            </a:lvl1pPr>
          </a:lstStyle>
          <a:p>
            <a:r>
              <a:rPr lang="en-US" smtClean="0"/>
              <a:t>Click to edit Master title style</a:t>
            </a:r>
            <a:endParaRPr lang="en-US" dirty="0"/>
          </a:p>
        </p:txBody>
      </p:sp>
      <p:sp>
        <p:nvSpPr>
          <p:cNvPr id="3" name="Content Placeholder 2"/>
          <p:cNvSpPr>
            <a:spLocks noGrp="1"/>
          </p:cNvSpPr>
          <p:nvPr>
            <p:ph idx="1"/>
          </p:nvPr>
        </p:nvSpPr>
        <p:spPr>
          <a:xfrm>
            <a:off x="539353" y="364067"/>
            <a:ext cx="3746897" cy="7804151"/>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4430316" y="3251201"/>
            <a:ext cx="2256235" cy="4917017"/>
          </a:xfrm>
        </p:spPr>
        <p:txBody>
          <a:bodyPr>
            <a:normAutofit/>
          </a:bodyPr>
          <a:lstStyle>
            <a:lvl1pPr marL="0" indent="0" algn="ctr">
              <a:lnSpc>
                <a:spcPct val="125000"/>
              </a:lnSpc>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F9B6F1B-C711-4E2A-BFBE-99227ED9BF8A}" type="datetime1">
              <a:rPr lang="en-US" smtClean="0"/>
              <a:t>4/23/2014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59682" y="304800"/>
            <a:ext cx="4283868" cy="1193800"/>
          </a:xfrm>
        </p:spPr>
        <p:txBody>
          <a:bodyPr anchor="b"/>
          <a:lstStyle>
            <a:lvl1pPr algn="ctr">
              <a:lnSpc>
                <a:spcPct val="100000"/>
              </a:lnSpc>
              <a:defRPr sz="2800" b="0"/>
            </a:lvl1pPr>
          </a:lstStyle>
          <a:p>
            <a:r>
              <a:rPr lang="en-US" smtClean="0"/>
              <a:t>Click to edit Master title style</a:t>
            </a:r>
            <a:endParaRPr lang="en-US" dirty="0"/>
          </a:p>
        </p:txBody>
      </p:sp>
      <p:sp>
        <p:nvSpPr>
          <p:cNvPr id="3" name="Picture Placeholder 2"/>
          <p:cNvSpPr>
            <a:spLocks noGrp="1"/>
          </p:cNvSpPr>
          <p:nvPr>
            <p:ph type="pic" idx="1"/>
          </p:nvPr>
        </p:nvSpPr>
        <p:spPr>
          <a:xfrm>
            <a:off x="1131095" y="1524000"/>
            <a:ext cx="4541043" cy="6054725"/>
          </a:xfrm>
          <a:ln w="76200">
            <a:solidFill>
              <a:schemeClr val="bg1"/>
            </a:solidFill>
          </a:ln>
          <a:effectLst>
            <a:outerShdw blurRad="88900" dist="50800" dir="5400000" algn="ctr" rotWithShape="0">
              <a:srgbClr val="000000">
                <a:alpha val="25000"/>
              </a:srgbClr>
            </a:outerShdw>
          </a:effectLst>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1259682" y="7747000"/>
            <a:ext cx="4283868" cy="7112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DC3555B-FBB7-4646-B7AE-43249109C33A}" type="datetime1">
              <a:rPr lang="en-US" smtClean="0"/>
              <a:t>4/23/2014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42900" y="0"/>
            <a:ext cx="6172200" cy="2133600"/>
          </a:xfrm>
          <a:prstGeom prst="rect">
            <a:avLst/>
          </a:prstGeom>
        </p:spPr>
        <p:txBody>
          <a:bodyPr vert="horz" lIns="91440" tIns="45720" rIns="91440" bIns="45720" rtlCol="0" anchor="b">
            <a:noAutofit/>
          </a:bodyPr>
          <a:lstStyle/>
          <a:p>
            <a:r>
              <a:rPr lang="en-US" smtClean="0"/>
              <a:t>Click to edit Master title style</a:t>
            </a:r>
            <a:endParaRPr lang="en-US" dirty="0"/>
          </a:p>
        </p:txBody>
      </p:sp>
      <p:sp>
        <p:nvSpPr>
          <p:cNvPr id="3" name="Text Placeholder 2"/>
          <p:cNvSpPr>
            <a:spLocks noGrp="1"/>
          </p:cNvSpPr>
          <p:nvPr>
            <p:ph type="body" idx="1"/>
          </p:nvPr>
        </p:nvSpPr>
        <p:spPr>
          <a:xfrm>
            <a:off x="342900" y="2133601"/>
            <a:ext cx="6172200" cy="6034617"/>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4" name="Date Placeholder 3"/>
          <p:cNvSpPr>
            <a:spLocks noGrp="1"/>
          </p:cNvSpPr>
          <p:nvPr>
            <p:ph type="dt" sz="half" idx="2"/>
          </p:nvPr>
        </p:nvSpPr>
        <p:spPr>
          <a:xfrm>
            <a:off x="4772511" y="8475134"/>
            <a:ext cx="1564481" cy="486833"/>
          </a:xfrm>
          <a:prstGeom prst="rect">
            <a:avLst/>
          </a:prstGeom>
        </p:spPr>
        <p:txBody>
          <a:bodyPr vert="horz" lIns="91440" tIns="45720" rIns="45720" bIns="45720" rtlCol="0" anchor="ctr"/>
          <a:lstStyle>
            <a:lvl1pPr algn="r">
              <a:defRPr sz="1200">
                <a:solidFill>
                  <a:schemeClr val="tx1">
                    <a:lumMod val="65000"/>
                    <a:lumOff val="35000"/>
                  </a:schemeClr>
                </a:solidFill>
                <a:latin typeface="Century Gothic" pitchFamily="34" charset="0"/>
              </a:defRPr>
            </a:lvl1pPr>
          </a:lstStyle>
          <a:p>
            <a:fld id="{D8A161FA-A1B8-4C0D-9F79-842E1A85AD78}" type="datetime1">
              <a:rPr lang="en-US" smtClean="0"/>
              <a:t>4/23/2014</a:t>
            </a:fld>
            <a:endParaRPr lang="en-US"/>
          </a:p>
        </p:txBody>
      </p:sp>
      <p:sp>
        <p:nvSpPr>
          <p:cNvPr id="5" name="Footer Placeholder 4"/>
          <p:cNvSpPr>
            <a:spLocks noGrp="1"/>
          </p:cNvSpPr>
          <p:nvPr>
            <p:ph type="ftr" sz="quarter" idx="3"/>
          </p:nvPr>
        </p:nvSpPr>
        <p:spPr>
          <a:xfrm>
            <a:off x="494374" y="8475134"/>
            <a:ext cx="2135981" cy="486833"/>
          </a:xfrm>
          <a:prstGeom prst="rect">
            <a:avLst/>
          </a:prstGeom>
        </p:spPr>
        <p:txBody>
          <a:bodyPr vert="horz" lIns="45720" tIns="45720" rIns="91440" bIns="45720" rtlCol="0" anchor="ctr"/>
          <a:lstStyle>
            <a:lvl1pPr algn="l">
              <a:defRPr sz="1200">
                <a:solidFill>
                  <a:schemeClr val="tx1">
                    <a:lumMod val="65000"/>
                    <a:lumOff val="35000"/>
                  </a:schemeClr>
                </a:solidFill>
                <a:latin typeface="Century Gothic" pitchFamily="34" charset="0"/>
              </a:defRPr>
            </a:lvl1pPr>
          </a:lstStyle>
          <a:p>
            <a:endParaRPr lang="en-US"/>
          </a:p>
        </p:txBody>
      </p:sp>
      <p:sp>
        <p:nvSpPr>
          <p:cNvPr id="6" name="Slide Number Placeholder 5"/>
          <p:cNvSpPr>
            <a:spLocks noGrp="1"/>
          </p:cNvSpPr>
          <p:nvPr>
            <p:ph type="sldNum" sz="quarter" idx="4"/>
          </p:nvPr>
        </p:nvSpPr>
        <p:spPr>
          <a:xfrm>
            <a:off x="6407459" y="8475134"/>
            <a:ext cx="421481" cy="486833"/>
          </a:xfrm>
          <a:prstGeom prst="rect">
            <a:avLst/>
          </a:prstGeom>
        </p:spPr>
        <p:txBody>
          <a:bodyPr vert="horz" lIns="27432" tIns="45720" rIns="45720" bIns="45720" rtlCol="0" anchor="ctr"/>
          <a:lstStyle>
            <a:lvl1pPr algn="l">
              <a:defRPr sz="1200">
                <a:solidFill>
                  <a:schemeClr val="tx1">
                    <a:lumMod val="65000"/>
                    <a:lumOff val="35000"/>
                  </a:schemeClr>
                </a:solidFill>
                <a:latin typeface="Century Gothic" pitchFamily="34" charset="0"/>
              </a:defRPr>
            </a:lvl1pPr>
          </a:lstStyle>
          <a:p>
            <a:fld id="{B6F15528-21DE-4FAA-801E-634DDDAF4B2B}" type="slidenum">
              <a:rPr lang="en-US" smtClean="0"/>
              <a:pPr/>
              <a:t>‹#›</a:t>
            </a:fld>
            <a:endParaRPr lang="en-US"/>
          </a:p>
        </p:txBody>
      </p:sp>
      <p:sp>
        <p:nvSpPr>
          <p:cNvPr id="7" name="Oval 6"/>
          <p:cNvSpPr/>
          <p:nvPr/>
        </p:nvSpPr>
        <p:spPr>
          <a:xfrm>
            <a:off x="6343320" y="8665846"/>
            <a:ext cx="63579" cy="113029"/>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sz="1800" kern="1200">
              <a:solidFill>
                <a:schemeClr val="lt1"/>
              </a:solidFill>
              <a:latin typeface="+mn-lt"/>
              <a:ea typeface="+mn-ea"/>
              <a:cs typeface="+mn-cs"/>
            </a:endParaRPr>
          </a:p>
        </p:txBody>
      </p:sp>
      <p:sp>
        <p:nvSpPr>
          <p:cNvPr id="8" name="Oval 7"/>
          <p:cNvSpPr/>
          <p:nvPr/>
        </p:nvSpPr>
        <p:spPr>
          <a:xfrm>
            <a:off x="426839" y="8665846"/>
            <a:ext cx="63579" cy="113029"/>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hf hdr="0" ftr="0" dt="0"/>
  <p:txStyles>
    <p:titleStyle>
      <a:lvl1pPr algn="ctr" defTabSz="914400" rtl="0" eaLnBrk="1" latinLnBrk="0" hangingPunct="1">
        <a:lnSpc>
          <a:spcPts val="5800"/>
        </a:lnSpc>
        <a:spcBef>
          <a:spcPct val="0"/>
        </a:spcBef>
        <a:buNone/>
        <a:defRPr sz="5400" kern="1200">
          <a:solidFill>
            <a:schemeClr val="tx2"/>
          </a:solidFill>
          <a:effectLst>
            <a:outerShdw blurRad="63500" dist="38100" dir="5400000" algn="t" rotWithShape="0">
              <a:prstClr val="black">
                <a:alpha val="25000"/>
              </a:prstClr>
            </a:outerShdw>
          </a:effectLst>
          <a:latin typeface="+mn-lt"/>
          <a:ea typeface="+mj-ea"/>
          <a:cs typeface="+mj-cs"/>
        </a:defRPr>
      </a:lvl1pPr>
    </p:titleStyle>
    <p:bodyStyle>
      <a:lvl1pPr marL="342900" indent="-342900" algn="l" defTabSz="914400" rtl="0" eaLnBrk="1" latinLnBrk="0" hangingPunct="1">
        <a:spcBef>
          <a:spcPct val="20000"/>
        </a:spcBef>
        <a:buFont typeface="Arial" pitchFamily="34" charset="0"/>
        <a:buChar char="•"/>
        <a:defRPr sz="2400" kern="1200">
          <a:solidFill>
            <a:schemeClr val="tx1">
              <a:lumMod val="50000"/>
              <a:lumOff val="50000"/>
            </a:schemeClr>
          </a:solidFill>
          <a:latin typeface="+mj-lt"/>
          <a:ea typeface="+mn-ea"/>
          <a:cs typeface="+mn-cs"/>
        </a:defRPr>
      </a:lvl1pPr>
      <a:lvl2pPr marL="742950" indent="-28575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2pPr>
      <a:lvl3pPr marL="11430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3pPr>
      <a:lvl4pPr marL="16002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4pPr>
      <a:lvl5pPr marL="20574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5pPr>
      <a:lvl6pPr marL="25146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6pPr>
      <a:lvl7pPr marL="29718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7pPr>
      <a:lvl8pPr marL="34290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8pPr>
      <a:lvl9pPr marL="38862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hyperlink" Target="http://www.hyundaiusa.com/"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hyperlink" Target="http://gizmodo.com/" TargetMode="Externa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90550" y="1524000"/>
            <a:ext cx="5829300" cy="3581400"/>
          </a:xfrm>
        </p:spPr>
        <p:txBody>
          <a:bodyPr/>
          <a:lstStyle/>
          <a:p>
            <a:r>
              <a:rPr lang="en-US" sz="6000" dirty="0" smtClean="0">
                <a:effectLst>
                  <a:outerShdw blurRad="38100" dist="38100" dir="2700000" algn="tl">
                    <a:srgbClr val="000000">
                      <a:alpha val="43137"/>
                    </a:srgbClr>
                  </a:outerShdw>
                </a:effectLst>
                <a:latin typeface="Cambria" panose="02040503050406030204" pitchFamily="18" charset="0"/>
              </a:rPr>
              <a:t>Scrap Book of Design Critiques</a:t>
            </a:r>
            <a:br>
              <a:rPr lang="en-US" sz="6000" dirty="0" smtClean="0">
                <a:effectLst>
                  <a:outerShdw blurRad="38100" dist="38100" dir="2700000" algn="tl">
                    <a:srgbClr val="000000">
                      <a:alpha val="43137"/>
                    </a:srgbClr>
                  </a:outerShdw>
                </a:effectLst>
                <a:latin typeface="Cambria" panose="02040503050406030204" pitchFamily="18" charset="0"/>
              </a:rPr>
            </a:br>
            <a:r>
              <a:rPr lang="en-US" sz="6000" dirty="0">
                <a:effectLst>
                  <a:outerShdw blurRad="38100" dist="38100" dir="2700000" algn="tl">
                    <a:srgbClr val="000000">
                      <a:alpha val="43137"/>
                    </a:srgbClr>
                  </a:outerShdw>
                </a:effectLst>
                <a:latin typeface="Cambria" panose="02040503050406030204" pitchFamily="18" charset="0"/>
              </a:rPr>
              <a:t/>
            </a:r>
            <a:br>
              <a:rPr lang="en-US" sz="6000" dirty="0">
                <a:effectLst>
                  <a:outerShdw blurRad="38100" dist="38100" dir="2700000" algn="tl">
                    <a:srgbClr val="000000">
                      <a:alpha val="43137"/>
                    </a:srgbClr>
                  </a:outerShdw>
                </a:effectLst>
                <a:latin typeface="Cambria" panose="02040503050406030204" pitchFamily="18" charset="0"/>
              </a:rPr>
            </a:br>
            <a:endParaRPr lang="en-US" sz="6000" dirty="0">
              <a:effectLst>
                <a:outerShdw blurRad="38100" dist="38100" dir="2700000" algn="tl">
                  <a:srgbClr val="000000">
                    <a:alpha val="43137"/>
                  </a:srgbClr>
                </a:outerShdw>
              </a:effectLst>
              <a:latin typeface="Cambria" panose="02040503050406030204" pitchFamily="18" charset="0"/>
            </a:endParaRPr>
          </a:p>
        </p:txBody>
      </p:sp>
      <p:sp>
        <p:nvSpPr>
          <p:cNvPr id="3" name="Subtitle 2"/>
          <p:cNvSpPr>
            <a:spLocks noGrp="1"/>
          </p:cNvSpPr>
          <p:nvPr>
            <p:ph type="subTitle" idx="1"/>
          </p:nvPr>
        </p:nvSpPr>
        <p:spPr>
          <a:xfrm>
            <a:off x="1104900" y="5410200"/>
            <a:ext cx="4800600" cy="2286000"/>
          </a:xfrm>
        </p:spPr>
        <p:txBody>
          <a:bodyPr>
            <a:normAutofit fontScale="92500" lnSpcReduction="10000"/>
          </a:bodyPr>
          <a:lstStyle/>
          <a:p>
            <a:r>
              <a:rPr lang="en-US" dirty="0">
                <a:solidFill>
                  <a:schemeClr val="tx1"/>
                </a:solidFill>
                <a:effectLst>
                  <a:outerShdw blurRad="38100" dist="38100" dir="2700000" algn="tl">
                    <a:srgbClr val="000000">
                      <a:alpha val="43137"/>
                    </a:srgbClr>
                  </a:outerShdw>
                </a:effectLst>
                <a:latin typeface="Cambria" panose="02040503050406030204" pitchFamily="18" charset="0"/>
              </a:rPr>
              <a:t>b</a:t>
            </a:r>
            <a:r>
              <a:rPr lang="en-US" dirty="0" smtClean="0">
                <a:solidFill>
                  <a:schemeClr val="tx1"/>
                </a:solidFill>
                <a:effectLst>
                  <a:outerShdw blurRad="38100" dist="38100" dir="2700000" algn="tl">
                    <a:srgbClr val="000000">
                      <a:alpha val="43137"/>
                    </a:srgbClr>
                  </a:outerShdw>
                </a:effectLst>
                <a:latin typeface="Cambria" panose="02040503050406030204" pitchFamily="18" charset="0"/>
              </a:rPr>
              <a:t>y </a:t>
            </a:r>
          </a:p>
          <a:p>
            <a:r>
              <a:rPr lang="en-US" dirty="0" smtClean="0">
                <a:solidFill>
                  <a:schemeClr val="tx1"/>
                </a:solidFill>
                <a:effectLst>
                  <a:outerShdw blurRad="38100" dist="38100" dir="2700000" algn="tl">
                    <a:srgbClr val="000000">
                      <a:alpha val="43137"/>
                    </a:srgbClr>
                  </a:outerShdw>
                </a:effectLst>
                <a:latin typeface="Cambria" panose="02040503050406030204" pitchFamily="18" charset="0"/>
              </a:rPr>
              <a:t>Rohit Maddipudi</a:t>
            </a:r>
          </a:p>
          <a:p>
            <a:r>
              <a:rPr lang="en-US" dirty="0" smtClean="0">
                <a:solidFill>
                  <a:schemeClr val="tx1"/>
                </a:solidFill>
                <a:effectLst>
                  <a:outerShdw blurRad="38100" dist="38100" dir="2700000" algn="tl">
                    <a:srgbClr val="000000">
                      <a:alpha val="43137"/>
                    </a:srgbClr>
                  </a:outerShdw>
                </a:effectLst>
                <a:latin typeface="Cambria" panose="02040503050406030204" pitchFamily="18" charset="0"/>
              </a:rPr>
              <a:t>HF 770</a:t>
            </a:r>
          </a:p>
          <a:p>
            <a:r>
              <a:rPr lang="en-US" dirty="0" smtClean="0">
                <a:solidFill>
                  <a:schemeClr val="tx1"/>
                </a:solidFill>
                <a:effectLst>
                  <a:outerShdw blurRad="38100" dist="38100" dir="2700000" algn="tl">
                    <a:srgbClr val="000000">
                      <a:alpha val="43137"/>
                    </a:srgbClr>
                  </a:outerShdw>
                </a:effectLst>
                <a:latin typeface="Cambria" panose="02040503050406030204" pitchFamily="18" charset="0"/>
              </a:rPr>
              <a:t>03/03/2013</a:t>
            </a:r>
          </a:p>
          <a:p>
            <a:endParaRPr lang="en-US" dirty="0">
              <a:solidFill>
                <a:schemeClr val="tx1"/>
              </a:solidFill>
              <a:effectLst>
                <a:outerShdw blurRad="38100" dist="38100" dir="2700000" algn="tl">
                  <a:srgbClr val="000000">
                    <a:alpha val="43137"/>
                  </a:srgbClr>
                </a:outerShdw>
              </a:effectLst>
              <a:latin typeface="Cambria" panose="02040503050406030204" pitchFamily="18" charset="0"/>
            </a:endParaRPr>
          </a:p>
          <a:p>
            <a:r>
              <a:rPr lang="en-US" dirty="0">
                <a:solidFill>
                  <a:schemeClr val="tx1"/>
                </a:solidFill>
                <a:effectLst>
                  <a:outerShdw blurRad="38100" dist="38100" dir="2700000" algn="tl">
                    <a:srgbClr val="000000">
                      <a:alpha val="43137"/>
                    </a:srgbClr>
                  </a:outerShdw>
                </a:effectLst>
                <a:latin typeface="Cambria" panose="02040503050406030204" pitchFamily="18" charset="0"/>
              </a:rPr>
              <a:t>Bentley University</a:t>
            </a:r>
          </a:p>
          <a:p>
            <a:endParaRPr lang="en-US" dirty="0">
              <a:solidFill>
                <a:schemeClr val="tx1"/>
              </a:solidFill>
              <a:effectLst>
                <a:outerShdw blurRad="38100" dist="38100" dir="2700000" algn="tl">
                  <a:srgbClr val="000000">
                    <a:alpha val="43137"/>
                  </a:srgbClr>
                </a:outerShdw>
              </a:effectLst>
              <a:latin typeface="Cambria" panose="02040503050406030204" pitchFamily="18" charset="0"/>
            </a:endParaRPr>
          </a:p>
        </p:txBody>
      </p:sp>
      <p:sp>
        <p:nvSpPr>
          <p:cNvPr id="4" name="Oval 3"/>
          <p:cNvSpPr/>
          <p:nvPr/>
        </p:nvSpPr>
        <p:spPr>
          <a:xfrm>
            <a:off x="4372708" y="4004897"/>
            <a:ext cx="914400" cy="838200"/>
          </a:xfrm>
          <a:prstGeom prst="ellipse">
            <a:avLst/>
          </a:prstGeom>
          <a:solidFill>
            <a:schemeClr val="accent1">
              <a:lumMod val="20000"/>
              <a:lumOff val="80000"/>
            </a:schemeClr>
          </a:solidFill>
          <a:ln>
            <a:solidFill>
              <a:schemeClr val="accent1">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Oval 4"/>
          <p:cNvSpPr/>
          <p:nvPr/>
        </p:nvSpPr>
        <p:spPr>
          <a:xfrm>
            <a:off x="1600200" y="3987312"/>
            <a:ext cx="914400" cy="838200"/>
          </a:xfrm>
          <a:prstGeom prst="ellipse">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p:cNvSpPr/>
          <p:nvPr/>
        </p:nvSpPr>
        <p:spPr>
          <a:xfrm>
            <a:off x="3030416" y="4004897"/>
            <a:ext cx="914400" cy="838200"/>
          </a:xfrm>
          <a:prstGeom prst="ellipse">
            <a:avLst/>
          </a:prstGeom>
          <a:solidFill>
            <a:schemeClr val="accent5">
              <a:lumMod val="40000"/>
              <a:lumOff val="60000"/>
            </a:schemeClr>
          </a:solidFill>
          <a:ln>
            <a:solidFill>
              <a:schemeClr val="accent5">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Slide Number Placeholder 6"/>
          <p:cNvSpPr>
            <a:spLocks noGrp="1"/>
          </p:cNvSpPr>
          <p:nvPr>
            <p:ph type="sldNum" sz="quarter" idx="11"/>
          </p:nvPr>
        </p:nvSpPr>
        <p:spPr/>
        <p:txBody>
          <a:bodyPr/>
          <a:lstStyle/>
          <a:p>
            <a:fld id="{B6F15528-21DE-4FAA-801E-634DDDAF4B2B}" type="slidenum">
              <a:rPr lang="en-US" smtClean="0"/>
              <a:pPr/>
              <a:t>1</a:t>
            </a:fld>
            <a:endParaRPr lang="en-US"/>
          </a:p>
        </p:txBody>
      </p:sp>
    </p:spTree>
    <p:extLst>
      <p:ext uri="{BB962C8B-B14F-4D97-AF65-F5344CB8AC3E}">
        <p14:creationId xmlns:p14="http://schemas.microsoft.com/office/powerpoint/2010/main" val="67517561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14325" y="609600"/>
            <a:ext cx="6172200" cy="685800"/>
          </a:xfrm>
          <a:solidFill>
            <a:srgbClr val="FFC000"/>
          </a:solidFill>
        </p:spPr>
        <p:txBody>
          <a:bodyPr/>
          <a:lstStyle/>
          <a:p>
            <a:r>
              <a:rPr lang="en-US" sz="3200" dirty="0" smtClean="0">
                <a:latin typeface="Cambria" panose="02040503050406030204" pitchFamily="18" charset="0"/>
              </a:rPr>
              <a:t>First Example</a:t>
            </a:r>
            <a:endParaRPr lang="en-US" sz="3200" dirty="0">
              <a:latin typeface="Cambria" panose="02040503050406030204" pitchFamily="18" charset="0"/>
            </a:endParaRPr>
          </a:p>
        </p:txBody>
      </p:sp>
      <p:sp>
        <p:nvSpPr>
          <p:cNvPr id="3" name="Content Placeholder 2"/>
          <p:cNvSpPr>
            <a:spLocks noGrp="1"/>
          </p:cNvSpPr>
          <p:nvPr>
            <p:ph idx="1"/>
          </p:nvPr>
        </p:nvSpPr>
        <p:spPr>
          <a:xfrm>
            <a:off x="295275" y="1600200"/>
            <a:ext cx="6172200" cy="1066800"/>
          </a:xfrm>
          <a:ln>
            <a:solidFill>
              <a:srgbClr val="FFC000"/>
            </a:solidFill>
          </a:ln>
        </p:spPr>
        <p:txBody>
          <a:bodyPr>
            <a:normAutofit/>
          </a:bodyPr>
          <a:lstStyle/>
          <a:p>
            <a:pPr lvl="0"/>
            <a:r>
              <a:rPr lang="en-US" sz="1100" b="1" dirty="0">
                <a:solidFill>
                  <a:prstClr val="black"/>
                </a:solidFill>
                <a:latin typeface="Cambria" panose="02040503050406030204" pitchFamily="18" charset="0"/>
              </a:rPr>
              <a:t>Product name : </a:t>
            </a:r>
            <a:r>
              <a:rPr lang="en-US" sz="1100" dirty="0" smtClean="0">
                <a:solidFill>
                  <a:prstClr val="black"/>
                </a:solidFill>
                <a:latin typeface="Cambria" panose="02040503050406030204" pitchFamily="18" charset="0"/>
              </a:rPr>
              <a:t>Hyundai USA website home screen and “Build &amp; Price” screens </a:t>
            </a:r>
            <a:endParaRPr lang="en-US" sz="1100" dirty="0">
              <a:solidFill>
                <a:prstClr val="black"/>
              </a:solidFill>
              <a:latin typeface="Cambria" panose="02040503050406030204" pitchFamily="18" charset="0"/>
            </a:endParaRPr>
          </a:p>
          <a:p>
            <a:pPr lvl="0"/>
            <a:endParaRPr lang="en-US" sz="1100" dirty="0">
              <a:solidFill>
                <a:prstClr val="black"/>
              </a:solidFill>
              <a:latin typeface="Cambria" panose="02040503050406030204" pitchFamily="18" charset="0"/>
            </a:endParaRPr>
          </a:p>
          <a:p>
            <a:pPr lvl="0"/>
            <a:r>
              <a:rPr lang="en-US" sz="1100" b="1" dirty="0">
                <a:solidFill>
                  <a:prstClr val="black"/>
                </a:solidFill>
                <a:latin typeface="Cambria" panose="02040503050406030204" pitchFamily="18" charset="0"/>
              </a:rPr>
              <a:t>Source                : </a:t>
            </a:r>
            <a:r>
              <a:rPr lang="en-US" sz="1100" dirty="0" smtClean="0">
                <a:solidFill>
                  <a:prstClr val="black"/>
                </a:solidFill>
                <a:latin typeface="Cambria" panose="02040503050406030204" pitchFamily="18" charset="0"/>
                <a:hlinkClick r:id="rId2"/>
              </a:rPr>
              <a:t>www.hyundaiusa.com</a:t>
            </a:r>
            <a:endParaRPr lang="en-US" sz="1100" dirty="0">
              <a:solidFill>
                <a:prstClr val="black"/>
              </a:solidFill>
              <a:latin typeface="Cambria" panose="02040503050406030204" pitchFamily="18" charset="0"/>
            </a:endParaRPr>
          </a:p>
          <a:p>
            <a:pPr marL="0" lvl="0" indent="0">
              <a:buNone/>
            </a:pPr>
            <a:endParaRPr lang="en-US" sz="1100" dirty="0" smtClean="0">
              <a:solidFill>
                <a:prstClr val="black"/>
              </a:solidFill>
              <a:latin typeface="Cambria" panose="02040503050406030204" pitchFamily="18" charset="0"/>
            </a:endParaRPr>
          </a:p>
          <a:p>
            <a:pPr lvl="0"/>
            <a:r>
              <a:rPr lang="en-US" sz="1100" b="1" dirty="0" smtClean="0">
                <a:solidFill>
                  <a:prstClr val="black"/>
                </a:solidFill>
                <a:latin typeface="Cambria" panose="02040503050406030204" pitchFamily="18" charset="0"/>
              </a:rPr>
              <a:t>Feeling               </a:t>
            </a:r>
            <a:r>
              <a:rPr lang="en-US" sz="1100" b="1" dirty="0">
                <a:solidFill>
                  <a:prstClr val="black"/>
                </a:solidFill>
                <a:latin typeface="Cambria" panose="02040503050406030204" pitchFamily="18" charset="0"/>
              </a:rPr>
              <a:t>: </a:t>
            </a:r>
            <a:r>
              <a:rPr lang="en-US" sz="1100" dirty="0" smtClean="0">
                <a:solidFill>
                  <a:prstClr val="black"/>
                </a:solidFill>
                <a:latin typeface="Cambria" panose="02040503050406030204" pitchFamily="18" charset="0"/>
              </a:rPr>
              <a:t>Business Like</a:t>
            </a:r>
            <a:endParaRPr lang="en-US" sz="1100" dirty="0">
              <a:solidFill>
                <a:prstClr val="black"/>
              </a:solidFill>
              <a:latin typeface="Cambria" panose="02040503050406030204" pitchFamily="18" charset="0"/>
            </a:endParaRP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1000" y="3429000"/>
            <a:ext cx="6172200" cy="3447198"/>
          </a:xfrm>
          <a:prstGeom prst="rect">
            <a:avLst/>
          </a:prstGeom>
        </p:spPr>
      </p:pic>
      <p:sp>
        <p:nvSpPr>
          <p:cNvPr id="7" name="Oval 6"/>
          <p:cNvSpPr/>
          <p:nvPr/>
        </p:nvSpPr>
        <p:spPr>
          <a:xfrm>
            <a:off x="590550" y="6181727"/>
            <a:ext cx="5991225" cy="457203"/>
          </a:xfrm>
          <a:prstGeom prst="ellipse">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8" name="Straight Arrow Connector 7"/>
          <p:cNvCxnSpPr/>
          <p:nvPr/>
        </p:nvCxnSpPr>
        <p:spPr>
          <a:xfrm flipV="1">
            <a:off x="2028826" y="3431265"/>
            <a:ext cx="180974" cy="226337"/>
          </a:xfrm>
          <a:prstGeom prst="straightConnector1">
            <a:avLst/>
          </a:prstGeom>
          <a:ln>
            <a:solidFill>
              <a:srgbClr val="00B050"/>
            </a:solidFill>
            <a:tailEnd type="arrow"/>
          </a:ln>
        </p:spPr>
        <p:style>
          <a:lnRef idx="1">
            <a:schemeClr val="accent1"/>
          </a:lnRef>
          <a:fillRef idx="0">
            <a:schemeClr val="accent1"/>
          </a:fillRef>
          <a:effectRef idx="0">
            <a:schemeClr val="accent1"/>
          </a:effectRef>
          <a:fontRef idx="minor">
            <a:schemeClr val="tx1"/>
          </a:fontRef>
        </p:style>
      </p:cxnSp>
      <p:sp>
        <p:nvSpPr>
          <p:cNvPr id="9" name="Rectangle 8"/>
          <p:cNvSpPr/>
          <p:nvPr/>
        </p:nvSpPr>
        <p:spPr>
          <a:xfrm>
            <a:off x="390508" y="2831101"/>
            <a:ext cx="5905517" cy="602429"/>
          </a:xfrm>
          <a:prstGeom prst="rect">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438151" y="2831101"/>
            <a:ext cx="5819774" cy="600164"/>
          </a:xfrm>
          <a:prstGeom prst="rect">
            <a:avLst/>
          </a:prstGeom>
          <a:noFill/>
          <a:ln>
            <a:noFill/>
          </a:ln>
        </p:spPr>
        <p:txBody>
          <a:bodyPr wrap="square" rtlCol="0">
            <a:spAutoFit/>
          </a:bodyPr>
          <a:lstStyle/>
          <a:p>
            <a:r>
              <a:rPr lang="en-US" sz="1100" dirty="0" smtClean="0">
                <a:latin typeface="Cambria" panose="02040503050406030204" pitchFamily="18" charset="0"/>
              </a:rPr>
              <a:t>The structure of the website looks more focused on providing the user with most relevant information such as; different models of the vehicles and price of the vehicles, and other secondary features of the website such as Build &amp; price.</a:t>
            </a:r>
          </a:p>
        </p:txBody>
      </p:sp>
      <p:cxnSp>
        <p:nvCxnSpPr>
          <p:cNvPr id="17" name="Straight Arrow Connector 16"/>
          <p:cNvCxnSpPr/>
          <p:nvPr/>
        </p:nvCxnSpPr>
        <p:spPr>
          <a:xfrm flipV="1">
            <a:off x="2462213" y="3505201"/>
            <a:ext cx="866774" cy="2667001"/>
          </a:xfrm>
          <a:prstGeom prst="straightConnector1">
            <a:avLst/>
          </a:prstGeom>
          <a:ln>
            <a:solidFill>
              <a:srgbClr val="00B050"/>
            </a:solidFill>
            <a:tailEnd type="arrow"/>
          </a:ln>
        </p:spPr>
        <p:style>
          <a:lnRef idx="1">
            <a:schemeClr val="accent1"/>
          </a:lnRef>
          <a:fillRef idx="0">
            <a:schemeClr val="accent1"/>
          </a:fillRef>
          <a:effectRef idx="0">
            <a:schemeClr val="accent1"/>
          </a:effectRef>
          <a:fontRef idx="minor">
            <a:schemeClr val="tx1"/>
          </a:fontRef>
        </p:style>
      </p:cxnSp>
      <p:sp>
        <p:nvSpPr>
          <p:cNvPr id="19" name="TextBox 18"/>
          <p:cNvSpPr txBox="1"/>
          <p:nvPr/>
        </p:nvSpPr>
        <p:spPr>
          <a:xfrm>
            <a:off x="533400" y="7086600"/>
            <a:ext cx="5791200" cy="769441"/>
          </a:xfrm>
          <a:prstGeom prst="rect">
            <a:avLst/>
          </a:prstGeom>
          <a:noFill/>
          <a:ln>
            <a:solidFill>
              <a:srgbClr val="00B050"/>
            </a:solidFill>
          </a:ln>
        </p:spPr>
        <p:txBody>
          <a:bodyPr wrap="square" rtlCol="0">
            <a:spAutoFit/>
          </a:bodyPr>
          <a:lstStyle/>
          <a:p>
            <a:r>
              <a:rPr lang="en-US" sz="1100" dirty="0" smtClean="0">
                <a:latin typeface="Cambria" panose="02040503050406030204" pitchFamily="18" charset="0"/>
              </a:rPr>
              <a:t>The website seemed to concur with the mental model of a user who wants to buy a car and will be looking for basic information of different models, price and other aspects of buying a car.</a:t>
            </a:r>
            <a:endParaRPr lang="en-US" sz="1100" dirty="0">
              <a:latin typeface="Cambria" panose="02040503050406030204" pitchFamily="18" charset="0"/>
            </a:endParaRPr>
          </a:p>
          <a:p>
            <a:r>
              <a:rPr lang="en-US" sz="1100" dirty="0" smtClean="0">
                <a:latin typeface="Cambria" panose="02040503050406030204" pitchFamily="18" charset="0"/>
              </a:rPr>
              <a:t> </a:t>
            </a:r>
            <a:endParaRPr lang="en-US" sz="1100" dirty="0">
              <a:latin typeface="Cambria" panose="02040503050406030204" pitchFamily="18" charset="0"/>
            </a:endParaRPr>
          </a:p>
        </p:txBody>
      </p:sp>
      <p:sp>
        <p:nvSpPr>
          <p:cNvPr id="20" name="Slide Number Placeholder 19"/>
          <p:cNvSpPr>
            <a:spLocks noGrp="1"/>
          </p:cNvSpPr>
          <p:nvPr>
            <p:ph type="sldNum" sz="quarter" idx="12"/>
          </p:nvPr>
        </p:nvSpPr>
        <p:spPr/>
        <p:txBody>
          <a:bodyPr/>
          <a:lstStyle/>
          <a:p>
            <a:fld id="{B6F15528-21DE-4FAA-801E-634DDDAF4B2B}" type="slidenum">
              <a:rPr lang="en-US" smtClean="0"/>
              <a:pPr/>
              <a:t>2</a:t>
            </a:fld>
            <a:endParaRPr lang="en-US"/>
          </a:p>
        </p:txBody>
      </p:sp>
    </p:spTree>
    <p:extLst>
      <p:ext uri="{BB962C8B-B14F-4D97-AF65-F5344CB8AC3E}">
        <p14:creationId xmlns:p14="http://schemas.microsoft.com/office/powerpoint/2010/main" val="361178733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14325" y="609600"/>
            <a:ext cx="6172200" cy="685800"/>
          </a:xfrm>
          <a:solidFill>
            <a:srgbClr val="FFC000"/>
          </a:solidFill>
        </p:spPr>
        <p:txBody>
          <a:bodyPr/>
          <a:lstStyle/>
          <a:p>
            <a:r>
              <a:rPr lang="en-US" sz="3200" dirty="0" smtClean="0">
                <a:latin typeface="Cambria" panose="02040503050406030204" pitchFamily="18" charset="0"/>
              </a:rPr>
              <a:t>First Example</a:t>
            </a:r>
            <a:endParaRPr lang="en-US" sz="3200" dirty="0">
              <a:latin typeface="Cambria" panose="02040503050406030204" pitchFamily="18" charset="0"/>
            </a:endParaRPr>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0500" y="2286000"/>
            <a:ext cx="6629400" cy="3441979"/>
          </a:xfrm>
          <a:prstGeom prst="rect">
            <a:avLst/>
          </a:prstGeom>
        </p:spPr>
      </p:pic>
      <p:sp>
        <p:nvSpPr>
          <p:cNvPr id="7" name="Oval 6"/>
          <p:cNvSpPr/>
          <p:nvPr/>
        </p:nvSpPr>
        <p:spPr>
          <a:xfrm>
            <a:off x="1295400" y="3352800"/>
            <a:ext cx="4495800" cy="5334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8" name="Straight Arrow Connector 7"/>
          <p:cNvCxnSpPr/>
          <p:nvPr/>
        </p:nvCxnSpPr>
        <p:spPr>
          <a:xfrm flipH="1" flipV="1">
            <a:off x="1828800" y="2286000"/>
            <a:ext cx="838200" cy="1066800"/>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9" name="Rectangle 8"/>
          <p:cNvSpPr/>
          <p:nvPr/>
        </p:nvSpPr>
        <p:spPr>
          <a:xfrm>
            <a:off x="381000" y="1566818"/>
            <a:ext cx="6019800" cy="719182"/>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381000" y="1566818"/>
            <a:ext cx="6019800" cy="600164"/>
          </a:xfrm>
          <a:prstGeom prst="rect">
            <a:avLst/>
          </a:prstGeom>
          <a:noFill/>
        </p:spPr>
        <p:txBody>
          <a:bodyPr wrap="square" rtlCol="0">
            <a:spAutoFit/>
          </a:bodyPr>
          <a:lstStyle/>
          <a:p>
            <a:r>
              <a:rPr lang="en-US" sz="1100" dirty="0" smtClean="0">
                <a:latin typeface="Cambria" panose="02040503050406030204" pitchFamily="18" charset="0"/>
              </a:rPr>
              <a:t>The grouping of vehicles in the ‘Vehicles tab’ although looks clean. It doesn’t do a good job of grouping the vehicle models since the naming on the models doesn’t quite provide the support to differentiate as the grouping.</a:t>
            </a:r>
          </a:p>
        </p:txBody>
      </p:sp>
      <p:sp>
        <p:nvSpPr>
          <p:cNvPr id="12" name="Slide Number Placeholder 11"/>
          <p:cNvSpPr>
            <a:spLocks noGrp="1"/>
          </p:cNvSpPr>
          <p:nvPr>
            <p:ph type="sldNum" sz="quarter" idx="12"/>
          </p:nvPr>
        </p:nvSpPr>
        <p:spPr/>
        <p:txBody>
          <a:bodyPr/>
          <a:lstStyle/>
          <a:p>
            <a:fld id="{B6F15528-21DE-4FAA-801E-634DDDAF4B2B}" type="slidenum">
              <a:rPr lang="en-US" smtClean="0"/>
              <a:pPr/>
              <a:t>3</a:t>
            </a:fld>
            <a:endParaRPr lang="en-US"/>
          </a:p>
        </p:txBody>
      </p:sp>
    </p:spTree>
    <p:extLst>
      <p:ext uri="{BB962C8B-B14F-4D97-AF65-F5344CB8AC3E}">
        <p14:creationId xmlns:p14="http://schemas.microsoft.com/office/powerpoint/2010/main" val="264706440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14325" y="609600"/>
            <a:ext cx="6172200" cy="685800"/>
          </a:xfrm>
          <a:solidFill>
            <a:srgbClr val="FFC000"/>
          </a:solidFill>
        </p:spPr>
        <p:txBody>
          <a:bodyPr/>
          <a:lstStyle/>
          <a:p>
            <a:r>
              <a:rPr lang="en-US" sz="3200" dirty="0" smtClean="0">
                <a:latin typeface="Cambria" panose="02040503050406030204" pitchFamily="18" charset="0"/>
              </a:rPr>
              <a:t>First Example</a:t>
            </a:r>
            <a:endParaRPr lang="en-US" sz="3200" dirty="0">
              <a:latin typeface="Cambria" panose="02040503050406030204" pitchFamily="18" charset="0"/>
            </a:endParaRP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0486" y="2390774"/>
            <a:ext cx="6629400" cy="4349781"/>
          </a:xfrm>
          <a:prstGeom prst="rect">
            <a:avLst/>
          </a:prstGeom>
        </p:spPr>
      </p:pic>
      <p:sp>
        <p:nvSpPr>
          <p:cNvPr id="6" name="Oval 5"/>
          <p:cNvSpPr/>
          <p:nvPr/>
        </p:nvSpPr>
        <p:spPr>
          <a:xfrm>
            <a:off x="1371600" y="3581400"/>
            <a:ext cx="2914651" cy="457203"/>
          </a:xfrm>
          <a:prstGeom prst="ellipse">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1066799" y="1600109"/>
            <a:ext cx="5248275" cy="769441"/>
          </a:xfrm>
          <a:prstGeom prst="rect">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1104898" y="1600109"/>
            <a:ext cx="5172075" cy="769441"/>
          </a:xfrm>
          <a:prstGeom prst="rect">
            <a:avLst/>
          </a:prstGeom>
          <a:noFill/>
          <a:ln>
            <a:noFill/>
          </a:ln>
        </p:spPr>
        <p:txBody>
          <a:bodyPr wrap="square" rtlCol="0">
            <a:spAutoFit/>
          </a:bodyPr>
          <a:lstStyle/>
          <a:p>
            <a:r>
              <a:rPr lang="en-US" sz="1100" dirty="0" smtClean="0">
                <a:latin typeface="Cambria" panose="02040503050406030204" pitchFamily="18" charset="0"/>
              </a:rPr>
              <a:t>In build &amp; price functionality of the site, the tabs are disabled to click if the radio buttons are not clicked which prevents the errors while the same tab gets enabled to navigate back and forth once the user fills all the information on different tabs providing flexibility.</a:t>
            </a:r>
          </a:p>
        </p:txBody>
      </p:sp>
      <p:cxnSp>
        <p:nvCxnSpPr>
          <p:cNvPr id="9" name="Straight Arrow Connector 8"/>
          <p:cNvCxnSpPr/>
          <p:nvPr/>
        </p:nvCxnSpPr>
        <p:spPr>
          <a:xfrm flipV="1">
            <a:off x="2619374" y="2276475"/>
            <a:ext cx="785812" cy="1228725"/>
          </a:xfrm>
          <a:prstGeom prst="straightConnector1">
            <a:avLst/>
          </a:prstGeom>
          <a:ln>
            <a:solidFill>
              <a:srgbClr val="00B050"/>
            </a:solidFill>
            <a:tailEnd type="arrow"/>
          </a:ln>
        </p:spPr>
        <p:style>
          <a:lnRef idx="1">
            <a:schemeClr val="accent1"/>
          </a:lnRef>
          <a:fillRef idx="0">
            <a:schemeClr val="accent1"/>
          </a:fillRef>
          <a:effectRef idx="0">
            <a:schemeClr val="accent1"/>
          </a:effectRef>
          <a:fontRef idx="minor">
            <a:schemeClr val="tx1"/>
          </a:fontRef>
        </p:style>
      </p:cxnSp>
      <p:sp>
        <p:nvSpPr>
          <p:cNvPr id="11" name="Oval 10"/>
          <p:cNvSpPr/>
          <p:nvPr/>
        </p:nvSpPr>
        <p:spPr>
          <a:xfrm>
            <a:off x="4114800" y="5064152"/>
            <a:ext cx="2590800" cy="1676403"/>
          </a:xfrm>
          <a:prstGeom prst="ellipse">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2" name="Straight Arrow Connector 11"/>
          <p:cNvCxnSpPr/>
          <p:nvPr/>
        </p:nvCxnSpPr>
        <p:spPr>
          <a:xfrm flipH="1">
            <a:off x="4419600" y="6740555"/>
            <a:ext cx="951306" cy="249222"/>
          </a:xfrm>
          <a:prstGeom prst="straightConnector1">
            <a:avLst/>
          </a:prstGeom>
          <a:ln>
            <a:solidFill>
              <a:srgbClr val="00B050"/>
            </a:solidFill>
            <a:tailEnd type="arrow"/>
          </a:ln>
        </p:spPr>
        <p:style>
          <a:lnRef idx="1">
            <a:schemeClr val="accent1"/>
          </a:lnRef>
          <a:fillRef idx="0">
            <a:schemeClr val="accent1"/>
          </a:fillRef>
          <a:effectRef idx="0">
            <a:schemeClr val="accent1"/>
          </a:effectRef>
          <a:fontRef idx="minor">
            <a:schemeClr val="tx1"/>
          </a:fontRef>
        </p:style>
      </p:cxnSp>
      <p:sp>
        <p:nvSpPr>
          <p:cNvPr id="15" name="Rectangle 14"/>
          <p:cNvSpPr/>
          <p:nvPr/>
        </p:nvSpPr>
        <p:spPr>
          <a:xfrm>
            <a:off x="388142" y="7018364"/>
            <a:ext cx="5248275" cy="430887"/>
          </a:xfrm>
          <a:prstGeom prst="rect">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p:cNvSpPr txBox="1"/>
          <p:nvPr/>
        </p:nvSpPr>
        <p:spPr>
          <a:xfrm>
            <a:off x="533400" y="7025723"/>
            <a:ext cx="5172075" cy="430887"/>
          </a:xfrm>
          <a:prstGeom prst="rect">
            <a:avLst/>
          </a:prstGeom>
          <a:noFill/>
          <a:ln>
            <a:noFill/>
          </a:ln>
        </p:spPr>
        <p:txBody>
          <a:bodyPr wrap="square" rtlCol="0">
            <a:spAutoFit/>
          </a:bodyPr>
          <a:lstStyle/>
          <a:p>
            <a:r>
              <a:rPr lang="en-US" sz="1100" dirty="0" smtClean="0">
                <a:latin typeface="Cambria" panose="02040503050406030204" pitchFamily="18" charset="0"/>
              </a:rPr>
              <a:t>The placement of the ‘continue’ button nears the radio buttons complements the </a:t>
            </a:r>
            <a:r>
              <a:rPr lang="en-US" sz="1100" dirty="0" err="1" smtClean="0">
                <a:latin typeface="Cambria" panose="02040503050406030204" pitchFamily="18" charset="0"/>
              </a:rPr>
              <a:t>Fitt’s</a:t>
            </a:r>
            <a:r>
              <a:rPr lang="en-US" sz="1100" dirty="0" smtClean="0">
                <a:latin typeface="Cambria" panose="02040503050406030204" pitchFamily="18" charset="0"/>
              </a:rPr>
              <a:t> Law making the function easy and efficient.</a:t>
            </a:r>
          </a:p>
        </p:txBody>
      </p:sp>
      <p:sp>
        <p:nvSpPr>
          <p:cNvPr id="21" name="TextBox 20"/>
          <p:cNvSpPr txBox="1"/>
          <p:nvPr/>
        </p:nvSpPr>
        <p:spPr>
          <a:xfrm>
            <a:off x="388142" y="7543800"/>
            <a:ext cx="5888831" cy="430887"/>
          </a:xfrm>
          <a:prstGeom prst="rect">
            <a:avLst/>
          </a:prstGeom>
          <a:noFill/>
          <a:ln w="12700">
            <a:solidFill>
              <a:srgbClr val="00B050"/>
            </a:solidFill>
          </a:ln>
        </p:spPr>
        <p:txBody>
          <a:bodyPr wrap="square" rtlCol="0">
            <a:spAutoFit/>
          </a:bodyPr>
          <a:lstStyle/>
          <a:p>
            <a:r>
              <a:rPr lang="en-US" sz="1100" dirty="0" smtClean="0">
                <a:latin typeface="Cambria" panose="02040503050406030204" pitchFamily="18" charset="0"/>
              </a:rPr>
              <a:t>The Overall Design of the website considerably has High signal to noise ratio which helps the users to perform the tasks better as well as the perception of the brand.</a:t>
            </a:r>
            <a:endParaRPr lang="en-US" sz="1100" dirty="0">
              <a:latin typeface="Cambria" panose="02040503050406030204" pitchFamily="18" charset="0"/>
            </a:endParaRPr>
          </a:p>
        </p:txBody>
      </p:sp>
      <p:sp>
        <p:nvSpPr>
          <p:cNvPr id="22" name="Slide Number Placeholder 21"/>
          <p:cNvSpPr>
            <a:spLocks noGrp="1"/>
          </p:cNvSpPr>
          <p:nvPr>
            <p:ph type="sldNum" sz="quarter" idx="12"/>
          </p:nvPr>
        </p:nvSpPr>
        <p:spPr/>
        <p:txBody>
          <a:bodyPr/>
          <a:lstStyle/>
          <a:p>
            <a:fld id="{B6F15528-21DE-4FAA-801E-634DDDAF4B2B}" type="slidenum">
              <a:rPr lang="en-US" smtClean="0"/>
              <a:pPr/>
              <a:t>4</a:t>
            </a:fld>
            <a:endParaRPr lang="en-US"/>
          </a:p>
        </p:txBody>
      </p:sp>
    </p:spTree>
    <p:extLst>
      <p:ext uri="{BB962C8B-B14F-4D97-AF65-F5344CB8AC3E}">
        <p14:creationId xmlns:p14="http://schemas.microsoft.com/office/powerpoint/2010/main" val="41817159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14325" y="609600"/>
            <a:ext cx="6172200" cy="685800"/>
          </a:xfrm>
          <a:solidFill>
            <a:srgbClr val="FFC000"/>
          </a:solidFill>
        </p:spPr>
        <p:txBody>
          <a:bodyPr/>
          <a:lstStyle/>
          <a:p>
            <a:r>
              <a:rPr lang="en-US" sz="3200" dirty="0" smtClean="0">
                <a:latin typeface="Cambria" panose="02040503050406030204" pitchFamily="18" charset="0"/>
              </a:rPr>
              <a:t>First Example</a:t>
            </a:r>
            <a:endParaRPr lang="en-US" sz="3200" dirty="0">
              <a:latin typeface="Cambria" panose="02040503050406030204" pitchFamily="18" charset="0"/>
            </a:endParaRPr>
          </a:p>
        </p:txBody>
      </p:sp>
      <p:sp>
        <p:nvSpPr>
          <p:cNvPr id="3" name="Content Placeholder 2"/>
          <p:cNvSpPr>
            <a:spLocks noGrp="1"/>
          </p:cNvSpPr>
          <p:nvPr>
            <p:ph idx="1"/>
          </p:nvPr>
        </p:nvSpPr>
        <p:spPr>
          <a:xfrm>
            <a:off x="295275" y="1600199"/>
            <a:ext cx="6172200" cy="2362201"/>
          </a:xfrm>
          <a:ln>
            <a:solidFill>
              <a:srgbClr val="FFC000"/>
            </a:solidFill>
          </a:ln>
        </p:spPr>
        <p:txBody>
          <a:bodyPr>
            <a:normAutofit/>
          </a:bodyPr>
          <a:lstStyle/>
          <a:p>
            <a:pPr lvl="0"/>
            <a:r>
              <a:rPr lang="en-US" sz="1100" b="1" dirty="0" smtClean="0">
                <a:solidFill>
                  <a:prstClr val="black"/>
                </a:solidFill>
                <a:latin typeface="Cambria" panose="02040503050406030204" pitchFamily="18" charset="0"/>
              </a:rPr>
              <a:t>Visual Complexity of the Build &amp; own page of the website:</a:t>
            </a:r>
          </a:p>
          <a:p>
            <a:pPr lvl="0"/>
            <a:r>
              <a:rPr lang="en-US" sz="1100" dirty="0" smtClean="0">
                <a:solidFill>
                  <a:prstClr val="black"/>
                </a:solidFill>
                <a:latin typeface="Cambria" panose="02040503050406030204" pitchFamily="18" charset="0"/>
              </a:rPr>
              <a:t>Formula for Visual Complexity: No. of elements + </a:t>
            </a:r>
            <a:r>
              <a:rPr lang="en-US" sz="1100" dirty="0">
                <a:solidFill>
                  <a:prstClr val="black"/>
                </a:solidFill>
                <a:latin typeface="Cambria" panose="02040503050406030204" pitchFamily="18" charset="0"/>
              </a:rPr>
              <a:t>No. of Vertical Lines </a:t>
            </a:r>
            <a:r>
              <a:rPr lang="en-US" sz="1100" dirty="0" smtClean="0">
                <a:solidFill>
                  <a:prstClr val="black"/>
                </a:solidFill>
                <a:latin typeface="Cambria" panose="02040503050406030204" pitchFamily="18" charset="0"/>
              </a:rPr>
              <a:t>+ No. of Horizontal Lines</a:t>
            </a:r>
          </a:p>
          <a:p>
            <a:pPr lvl="0"/>
            <a:r>
              <a:rPr lang="en-US" sz="1100" dirty="0">
                <a:solidFill>
                  <a:prstClr val="black"/>
                </a:solidFill>
                <a:latin typeface="Cambria" panose="02040503050406030204" pitchFamily="18" charset="0"/>
              </a:rPr>
              <a:t>No. of </a:t>
            </a:r>
            <a:r>
              <a:rPr lang="en-US" sz="1100" dirty="0" smtClean="0">
                <a:solidFill>
                  <a:prstClr val="black"/>
                </a:solidFill>
                <a:latin typeface="Cambria" panose="02040503050406030204" pitchFamily="18" charset="0"/>
              </a:rPr>
              <a:t>elements = 29 ; </a:t>
            </a:r>
            <a:r>
              <a:rPr lang="en-US" sz="1100" dirty="0">
                <a:solidFill>
                  <a:prstClr val="black"/>
                </a:solidFill>
                <a:latin typeface="Cambria" panose="02040503050406030204" pitchFamily="18" charset="0"/>
              </a:rPr>
              <a:t>No. of Horizontal Lines </a:t>
            </a:r>
            <a:r>
              <a:rPr lang="en-US" sz="1100" dirty="0" smtClean="0">
                <a:solidFill>
                  <a:prstClr val="black"/>
                </a:solidFill>
                <a:latin typeface="Cambria" panose="02040503050406030204" pitchFamily="18" charset="0"/>
              </a:rPr>
              <a:t>= 16; </a:t>
            </a:r>
            <a:r>
              <a:rPr lang="en-US" sz="1100" dirty="0">
                <a:solidFill>
                  <a:prstClr val="black"/>
                </a:solidFill>
                <a:latin typeface="Cambria" panose="02040503050406030204" pitchFamily="18" charset="0"/>
              </a:rPr>
              <a:t>No. of Vertical Lines </a:t>
            </a:r>
            <a:r>
              <a:rPr lang="en-US" sz="1100" dirty="0" smtClean="0">
                <a:solidFill>
                  <a:prstClr val="black"/>
                </a:solidFill>
                <a:latin typeface="Cambria" panose="02040503050406030204" pitchFamily="18" charset="0"/>
              </a:rPr>
              <a:t>= 17</a:t>
            </a:r>
          </a:p>
          <a:p>
            <a:pPr lvl="0"/>
            <a:r>
              <a:rPr lang="en-US" sz="1100" dirty="0" smtClean="0">
                <a:solidFill>
                  <a:prstClr val="black"/>
                </a:solidFill>
                <a:latin typeface="Cambria" panose="02040503050406030204" pitchFamily="18" charset="0"/>
              </a:rPr>
              <a:t>Visual Complexity = 29 + 16 + 17 = 62</a:t>
            </a:r>
          </a:p>
          <a:p>
            <a:pPr lvl="0"/>
            <a:endParaRPr lang="en-US" sz="1100" dirty="0">
              <a:solidFill>
                <a:prstClr val="black"/>
              </a:solidFill>
              <a:latin typeface="Cambria" panose="02040503050406030204" pitchFamily="18" charset="0"/>
            </a:endParaRPr>
          </a:p>
          <a:p>
            <a:pPr lvl="0"/>
            <a:r>
              <a:rPr lang="en-US" sz="1100" b="1" dirty="0" smtClean="0">
                <a:solidFill>
                  <a:prstClr val="black"/>
                </a:solidFill>
                <a:latin typeface="Cambria" panose="02040503050406030204" pitchFamily="18" charset="0"/>
              </a:rPr>
              <a:t>Assumptions:</a:t>
            </a:r>
          </a:p>
          <a:p>
            <a:pPr marL="0" lvl="0" indent="0">
              <a:buNone/>
            </a:pPr>
            <a:r>
              <a:rPr lang="en-US" sz="1100" dirty="0" smtClean="0">
                <a:solidFill>
                  <a:prstClr val="black"/>
                </a:solidFill>
                <a:latin typeface="Cambria" panose="02040503050406030204" pitchFamily="18" charset="0"/>
              </a:rPr>
              <a:t>- I considered each tab or section in the menu and the Build section as individual elements.</a:t>
            </a:r>
          </a:p>
          <a:p>
            <a:pPr marL="0" lvl="0" indent="0">
              <a:buNone/>
            </a:pPr>
            <a:r>
              <a:rPr lang="en-US" sz="1100" dirty="0" smtClean="0">
                <a:solidFill>
                  <a:prstClr val="black"/>
                </a:solidFill>
                <a:latin typeface="Cambria" panose="02040503050406030204" pitchFamily="18" charset="0"/>
              </a:rPr>
              <a:t>- I considered the set of options as elements based on the colored grouping in ‘Choose your trim’ options.</a:t>
            </a:r>
          </a:p>
          <a:p>
            <a:pPr marL="0" lvl="0" indent="0">
              <a:buNone/>
            </a:pPr>
            <a:r>
              <a:rPr lang="en-US" sz="1100" dirty="0" smtClean="0">
                <a:solidFill>
                  <a:prstClr val="black"/>
                </a:solidFill>
                <a:latin typeface="Cambria" panose="02040503050406030204" pitchFamily="18" charset="0"/>
              </a:rPr>
              <a:t>- I considered the top right search function as an individual element  from the rest in the same horizontal section.</a:t>
            </a:r>
            <a:endParaRPr lang="en-US" sz="1100" dirty="0">
              <a:solidFill>
                <a:prstClr val="black"/>
              </a:solidFill>
              <a:latin typeface="Cambria" panose="02040503050406030204" pitchFamily="18" charset="0"/>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1925" y="4445737"/>
            <a:ext cx="6324600" cy="3698890"/>
          </a:xfrm>
          <a:prstGeom prst="rect">
            <a:avLst/>
          </a:prstGeom>
        </p:spPr>
      </p:pic>
      <p:cxnSp>
        <p:nvCxnSpPr>
          <p:cNvPr id="11" name="Straight Arrow Connector 10"/>
          <p:cNvCxnSpPr/>
          <p:nvPr/>
        </p:nvCxnSpPr>
        <p:spPr>
          <a:xfrm>
            <a:off x="314325" y="4445737"/>
            <a:ext cx="0" cy="3962400"/>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p:nvPr/>
        </p:nvCxnSpPr>
        <p:spPr>
          <a:xfrm>
            <a:off x="314325" y="5131537"/>
            <a:ext cx="2133600" cy="0"/>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8" name="Straight Arrow Connector 17"/>
          <p:cNvCxnSpPr/>
          <p:nvPr/>
        </p:nvCxnSpPr>
        <p:spPr>
          <a:xfrm>
            <a:off x="314325" y="5588737"/>
            <a:ext cx="2133600" cy="0"/>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20" name="Straight Arrow Connector 19"/>
          <p:cNvCxnSpPr/>
          <p:nvPr/>
        </p:nvCxnSpPr>
        <p:spPr>
          <a:xfrm>
            <a:off x="314325" y="4598137"/>
            <a:ext cx="3276600" cy="0"/>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p:nvPr/>
        </p:nvCxnSpPr>
        <p:spPr>
          <a:xfrm>
            <a:off x="2143125" y="7646137"/>
            <a:ext cx="0" cy="730235"/>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24" name="Straight Arrow Connector 23"/>
          <p:cNvCxnSpPr/>
          <p:nvPr/>
        </p:nvCxnSpPr>
        <p:spPr>
          <a:xfrm>
            <a:off x="4200525" y="5360137"/>
            <a:ext cx="2133600" cy="0"/>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25" name="Straight Arrow Connector 24"/>
          <p:cNvCxnSpPr/>
          <p:nvPr/>
        </p:nvCxnSpPr>
        <p:spPr>
          <a:xfrm>
            <a:off x="295275" y="7417537"/>
            <a:ext cx="3448050" cy="0"/>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27" name="Straight Arrow Connector 26"/>
          <p:cNvCxnSpPr/>
          <p:nvPr/>
        </p:nvCxnSpPr>
        <p:spPr>
          <a:xfrm>
            <a:off x="295275" y="7646137"/>
            <a:ext cx="3448050" cy="0"/>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29" name="Straight Arrow Connector 28"/>
          <p:cNvCxnSpPr/>
          <p:nvPr/>
        </p:nvCxnSpPr>
        <p:spPr>
          <a:xfrm>
            <a:off x="4200525" y="5318847"/>
            <a:ext cx="0" cy="3013090"/>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31" name="Straight Arrow Connector 30"/>
          <p:cNvCxnSpPr/>
          <p:nvPr/>
        </p:nvCxnSpPr>
        <p:spPr>
          <a:xfrm>
            <a:off x="4200525" y="5893537"/>
            <a:ext cx="2133600" cy="0"/>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32" name="Straight Arrow Connector 31"/>
          <p:cNvCxnSpPr/>
          <p:nvPr/>
        </p:nvCxnSpPr>
        <p:spPr>
          <a:xfrm>
            <a:off x="4200525" y="6122137"/>
            <a:ext cx="2133600" cy="0"/>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33" name="Straight Arrow Connector 32"/>
          <p:cNvCxnSpPr/>
          <p:nvPr/>
        </p:nvCxnSpPr>
        <p:spPr>
          <a:xfrm>
            <a:off x="4200525" y="6304707"/>
            <a:ext cx="2133600" cy="0"/>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34" name="Straight Arrow Connector 33"/>
          <p:cNvCxnSpPr/>
          <p:nvPr/>
        </p:nvCxnSpPr>
        <p:spPr>
          <a:xfrm>
            <a:off x="3743325" y="4313982"/>
            <a:ext cx="0" cy="1046155"/>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36" name="Straight Arrow Connector 35"/>
          <p:cNvCxnSpPr/>
          <p:nvPr/>
        </p:nvCxnSpPr>
        <p:spPr>
          <a:xfrm>
            <a:off x="3743325" y="4445737"/>
            <a:ext cx="2590800" cy="0"/>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38" name="Straight Arrow Connector 37"/>
          <p:cNvCxnSpPr/>
          <p:nvPr/>
        </p:nvCxnSpPr>
        <p:spPr>
          <a:xfrm>
            <a:off x="5572125" y="4467179"/>
            <a:ext cx="0" cy="851668"/>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40" name="Straight Arrow Connector 39"/>
          <p:cNvCxnSpPr/>
          <p:nvPr/>
        </p:nvCxnSpPr>
        <p:spPr>
          <a:xfrm>
            <a:off x="5238750" y="4664812"/>
            <a:ext cx="1381125" cy="0"/>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42" name="Straight Arrow Connector 41"/>
          <p:cNvCxnSpPr/>
          <p:nvPr/>
        </p:nvCxnSpPr>
        <p:spPr>
          <a:xfrm>
            <a:off x="5681662" y="7524704"/>
            <a:ext cx="0" cy="851668"/>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43" name="Straight Arrow Connector 42"/>
          <p:cNvCxnSpPr/>
          <p:nvPr/>
        </p:nvCxnSpPr>
        <p:spPr>
          <a:xfrm>
            <a:off x="5348287" y="7722337"/>
            <a:ext cx="1381125" cy="0"/>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45" name="Straight Arrow Connector 44"/>
          <p:cNvCxnSpPr/>
          <p:nvPr/>
        </p:nvCxnSpPr>
        <p:spPr>
          <a:xfrm>
            <a:off x="314325" y="4467179"/>
            <a:ext cx="3276600" cy="0"/>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47" name="Straight Arrow Connector 46"/>
          <p:cNvCxnSpPr/>
          <p:nvPr/>
        </p:nvCxnSpPr>
        <p:spPr>
          <a:xfrm>
            <a:off x="971550" y="6000704"/>
            <a:ext cx="0" cy="1188233"/>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48" name="Straight Arrow Connector 47"/>
          <p:cNvCxnSpPr/>
          <p:nvPr/>
        </p:nvCxnSpPr>
        <p:spPr>
          <a:xfrm>
            <a:off x="638175" y="6198337"/>
            <a:ext cx="2495550" cy="0"/>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53" name="Straight Arrow Connector 52"/>
          <p:cNvCxnSpPr/>
          <p:nvPr/>
        </p:nvCxnSpPr>
        <p:spPr>
          <a:xfrm>
            <a:off x="847725" y="5604220"/>
            <a:ext cx="0" cy="1188233"/>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54" name="Straight Arrow Connector 53"/>
          <p:cNvCxnSpPr/>
          <p:nvPr/>
        </p:nvCxnSpPr>
        <p:spPr>
          <a:xfrm>
            <a:off x="2676525" y="5637159"/>
            <a:ext cx="0" cy="1188233"/>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55" name="Straight Arrow Connector 54"/>
          <p:cNvCxnSpPr/>
          <p:nvPr/>
        </p:nvCxnSpPr>
        <p:spPr>
          <a:xfrm>
            <a:off x="1123950" y="4598137"/>
            <a:ext cx="0" cy="990600"/>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56" name="Straight Arrow Connector 55"/>
          <p:cNvCxnSpPr/>
          <p:nvPr/>
        </p:nvCxnSpPr>
        <p:spPr>
          <a:xfrm>
            <a:off x="1609725" y="4601326"/>
            <a:ext cx="0" cy="987411"/>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57" name="Straight Arrow Connector 56"/>
          <p:cNvCxnSpPr/>
          <p:nvPr/>
        </p:nvCxnSpPr>
        <p:spPr>
          <a:xfrm>
            <a:off x="2295525" y="4594990"/>
            <a:ext cx="0" cy="993747"/>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58" name="Straight Arrow Connector 57"/>
          <p:cNvCxnSpPr/>
          <p:nvPr/>
        </p:nvCxnSpPr>
        <p:spPr>
          <a:xfrm>
            <a:off x="2905125" y="4601325"/>
            <a:ext cx="0" cy="987412"/>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59" name="Straight Arrow Connector 58"/>
          <p:cNvCxnSpPr/>
          <p:nvPr/>
        </p:nvCxnSpPr>
        <p:spPr>
          <a:xfrm>
            <a:off x="3438525" y="4601326"/>
            <a:ext cx="0" cy="987411"/>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77" name="Straight Arrow Connector 76"/>
          <p:cNvCxnSpPr/>
          <p:nvPr/>
        </p:nvCxnSpPr>
        <p:spPr>
          <a:xfrm>
            <a:off x="1457325" y="5604220"/>
            <a:ext cx="0" cy="1188233"/>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78" name="Straight Arrow Connector 77"/>
          <p:cNvCxnSpPr/>
          <p:nvPr/>
        </p:nvCxnSpPr>
        <p:spPr>
          <a:xfrm>
            <a:off x="2009775" y="5604220"/>
            <a:ext cx="0" cy="1188233"/>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79" name="Straight Arrow Connector 78"/>
          <p:cNvCxnSpPr/>
          <p:nvPr/>
        </p:nvCxnSpPr>
        <p:spPr>
          <a:xfrm>
            <a:off x="3438525" y="5604220"/>
            <a:ext cx="0" cy="1188233"/>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80" name="Straight Arrow Connector 79"/>
          <p:cNvCxnSpPr/>
          <p:nvPr/>
        </p:nvCxnSpPr>
        <p:spPr>
          <a:xfrm>
            <a:off x="4210050" y="6792453"/>
            <a:ext cx="2133600" cy="0"/>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81" name="Straight Arrow Connector 80"/>
          <p:cNvCxnSpPr/>
          <p:nvPr/>
        </p:nvCxnSpPr>
        <p:spPr>
          <a:xfrm>
            <a:off x="4171950" y="7265137"/>
            <a:ext cx="2133600" cy="0"/>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82" name="Slide Number Placeholder 81"/>
          <p:cNvSpPr>
            <a:spLocks noGrp="1"/>
          </p:cNvSpPr>
          <p:nvPr>
            <p:ph type="sldNum" sz="quarter" idx="12"/>
          </p:nvPr>
        </p:nvSpPr>
        <p:spPr/>
        <p:txBody>
          <a:bodyPr/>
          <a:lstStyle/>
          <a:p>
            <a:fld id="{B6F15528-21DE-4FAA-801E-634DDDAF4B2B}" type="slidenum">
              <a:rPr lang="en-US" smtClean="0"/>
              <a:pPr/>
              <a:t>5</a:t>
            </a:fld>
            <a:endParaRPr lang="en-US"/>
          </a:p>
        </p:txBody>
      </p:sp>
    </p:spTree>
    <p:extLst>
      <p:ext uri="{BB962C8B-B14F-4D97-AF65-F5344CB8AC3E}">
        <p14:creationId xmlns:p14="http://schemas.microsoft.com/office/powerpoint/2010/main" val="343757130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609600"/>
            <a:ext cx="6172200" cy="685800"/>
          </a:xfrm>
          <a:solidFill>
            <a:schemeClr val="accent5">
              <a:lumMod val="40000"/>
              <a:lumOff val="60000"/>
            </a:schemeClr>
          </a:solidFill>
        </p:spPr>
        <p:txBody>
          <a:bodyPr/>
          <a:lstStyle/>
          <a:p>
            <a:r>
              <a:rPr lang="en-US" sz="3200" dirty="0" smtClean="0">
                <a:latin typeface="Cambria" panose="02040503050406030204" pitchFamily="18" charset="0"/>
              </a:rPr>
              <a:t>Second Example</a:t>
            </a:r>
            <a:endParaRPr lang="en-US" sz="3200" dirty="0">
              <a:latin typeface="Cambria" panose="02040503050406030204" pitchFamily="18" charset="0"/>
            </a:endParaRPr>
          </a:p>
        </p:txBody>
      </p:sp>
      <p:sp>
        <p:nvSpPr>
          <p:cNvPr id="3" name="Content Placeholder 2"/>
          <p:cNvSpPr>
            <a:spLocks noGrp="1"/>
          </p:cNvSpPr>
          <p:nvPr>
            <p:ph idx="1"/>
          </p:nvPr>
        </p:nvSpPr>
        <p:spPr>
          <a:xfrm>
            <a:off x="304800" y="1524000"/>
            <a:ext cx="6172200" cy="1066800"/>
          </a:xfrm>
          <a:ln>
            <a:solidFill>
              <a:schemeClr val="accent5">
                <a:lumMod val="40000"/>
                <a:lumOff val="60000"/>
              </a:schemeClr>
            </a:solidFill>
          </a:ln>
        </p:spPr>
        <p:txBody>
          <a:bodyPr>
            <a:normAutofit/>
          </a:bodyPr>
          <a:lstStyle/>
          <a:p>
            <a:pPr lvl="0"/>
            <a:r>
              <a:rPr lang="en-US" sz="1100" b="1" dirty="0">
                <a:solidFill>
                  <a:prstClr val="black"/>
                </a:solidFill>
                <a:latin typeface="Cambria" panose="02040503050406030204" pitchFamily="18" charset="0"/>
              </a:rPr>
              <a:t>Product name : </a:t>
            </a:r>
            <a:r>
              <a:rPr lang="en-US" sz="1100" dirty="0" smtClean="0">
                <a:solidFill>
                  <a:prstClr val="black"/>
                </a:solidFill>
                <a:latin typeface="Cambria" panose="02040503050406030204" pitchFamily="18" charset="0"/>
              </a:rPr>
              <a:t>Gizmodo.com; a news bloopers site</a:t>
            </a:r>
          </a:p>
          <a:p>
            <a:pPr lvl="0"/>
            <a:endParaRPr lang="en-US" sz="1100" dirty="0">
              <a:solidFill>
                <a:prstClr val="black"/>
              </a:solidFill>
              <a:latin typeface="Cambria" panose="02040503050406030204" pitchFamily="18" charset="0"/>
            </a:endParaRPr>
          </a:p>
          <a:p>
            <a:pPr lvl="0"/>
            <a:r>
              <a:rPr lang="en-US" sz="1100" b="1" dirty="0">
                <a:solidFill>
                  <a:prstClr val="black"/>
                </a:solidFill>
                <a:latin typeface="Cambria" panose="02040503050406030204" pitchFamily="18" charset="0"/>
              </a:rPr>
              <a:t>Source                : </a:t>
            </a:r>
            <a:r>
              <a:rPr lang="en-US" sz="1100" dirty="0">
                <a:solidFill>
                  <a:prstClr val="black"/>
                </a:solidFill>
                <a:latin typeface="Cambria" panose="02040503050406030204" pitchFamily="18" charset="0"/>
                <a:hlinkClick r:id="rId2"/>
              </a:rPr>
              <a:t>http://gizmodo.com</a:t>
            </a:r>
            <a:r>
              <a:rPr lang="en-US" sz="1100" dirty="0" smtClean="0">
                <a:solidFill>
                  <a:prstClr val="black"/>
                </a:solidFill>
                <a:latin typeface="Cambria" panose="02040503050406030204" pitchFamily="18" charset="0"/>
                <a:hlinkClick r:id="rId2"/>
              </a:rPr>
              <a:t>/</a:t>
            </a:r>
            <a:endParaRPr lang="en-US" sz="1100" dirty="0" smtClean="0">
              <a:solidFill>
                <a:prstClr val="black"/>
              </a:solidFill>
              <a:latin typeface="Cambria" panose="02040503050406030204" pitchFamily="18" charset="0"/>
            </a:endParaRPr>
          </a:p>
          <a:p>
            <a:pPr lvl="0"/>
            <a:endParaRPr lang="en-US" sz="1100" dirty="0">
              <a:solidFill>
                <a:prstClr val="black"/>
              </a:solidFill>
              <a:latin typeface="Cambria" panose="02040503050406030204" pitchFamily="18" charset="0"/>
            </a:endParaRPr>
          </a:p>
          <a:p>
            <a:pPr lvl="0"/>
            <a:r>
              <a:rPr lang="en-US" sz="1100" b="1" dirty="0">
                <a:solidFill>
                  <a:prstClr val="black"/>
                </a:solidFill>
                <a:latin typeface="Cambria" panose="02040503050406030204" pitchFamily="18" charset="0"/>
              </a:rPr>
              <a:t>Feeling               : </a:t>
            </a:r>
            <a:r>
              <a:rPr lang="en-US" sz="1100" dirty="0" smtClean="0">
                <a:solidFill>
                  <a:prstClr val="black"/>
                </a:solidFill>
                <a:latin typeface="Cambria" panose="02040503050406030204" pitchFamily="18" charset="0"/>
              </a:rPr>
              <a:t>Confusing </a:t>
            </a:r>
            <a:r>
              <a:rPr lang="en-US" sz="1100" dirty="0">
                <a:solidFill>
                  <a:prstClr val="black"/>
                </a:solidFill>
                <a:latin typeface="Cambria" panose="02040503050406030204" pitchFamily="18" charset="0"/>
              </a:rPr>
              <a:t>Design</a:t>
            </a: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8600" y="3124200"/>
            <a:ext cx="6553200" cy="4483816"/>
          </a:xfrm>
          <a:prstGeom prst="rect">
            <a:avLst/>
          </a:prstGeom>
        </p:spPr>
      </p:pic>
      <p:sp>
        <p:nvSpPr>
          <p:cNvPr id="6" name="Slide Number Placeholder 5"/>
          <p:cNvSpPr>
            <a:spLocks noGrp="1"/>
          </p:cNvSpPr>
          <p:nvPr>
            <p:ph type="sldNum" sz="quarter" idx="12"/>
          </p:nvPr>
        </p:nvSpPr>
        <p:spPr/>
        <p:txBody>
          <a:bodyPr/>
          <a:lstStyle/>
          <a:p>
            <a:fld id="{B6F15528-21DE-4FAA-801E-634DDDAF4B2B}" type="slidenum">
              <a:rPr lang="en-US" smtClean="0"/>
              <a:pPr/>
              <a:t>6</a:t>
            </a:fld>
            <a:endParaRPr lang="en-US"/>
          </a:p>
        </p:txBody>
      </p:sp>
    </p:spTree>
    <p:extLst>
      <p:ext uri="{BB962C8B-B14F-4D97-AF65-F5344CB8AC3E}">
        <p14:creationId xmlns:p14="http://schemas.microsoft.com/office/powerpoint/2010/main" val="418735342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609600"/>
            <a:ext cx="6172200" cy="685800"/>
          </a:xfrm>
          <a:solidFill>
            <a:schemeClr val="accent5">
              <a:lumMod val="40000"/>
              <a:lumOff val="60000"/>
            </a:schemeClr>
          </a:solidFill>
        </p:spPr>
        <p:txBody>
          <a:bodyPr/>
          <a:lstStyle/>
          <a:p>
            <a:r>
              <a:rPr lang="en-US" sz="3200" dirty="0" smtClean="0">
                <a:latin typeface="Cambria" panose="02040503050406030204" pitchFamily="18" charset="0"/>
              </a:rPr>
              <a:t>Second Example</a:t>
            </a:r>
            <a:endParaRPr lang="en-US" sz="3200" dirty="0">
              <a:latin typeface="Cambria" panose="02040503050406030204" pitchFamily="18" charset="0"/>
            </a:endParaRPr>
          </a:p>
        </p:txBody>
      </p:sp>
      <p:sp>
        <p:nvSpPr>
          <p:cNvPr id="3" name="Content Placeholder 2"/>
          <p:cNvSpPr>
            <a:spLocks noGrp="1"/>
          </p:cNvSpPr>
          <p:nvPr>
            <p:ph idx="1"/>
          </p:nvPr>
        </p:nvSpPr>
        <p:spPr>
          <a:xfrm>
            <a:off x="304800" y="1752600"/>
            <a:ext cx="6172200" cy="2590800"/>
          </a:xfrm>
          <a:ln>
            <a:solidFill>
              <a:schemeClr val="accent5">
                <a:lumMod val="40000"/>
                <a:lumOff val="60000"/>
              </a:schemeClr>
            </a:solidFill>
          </a:ln>
        </p:spPr>
        <p:txBody>
          <a:bodyPr>
            <a:normAutofit/>
          </a:bodyPr>
          <a:lstStyle/>
          <a:p>
            <a:pPr marL="0" indent="0">
              <a:buNone/>
            </a:pPr>
            <a:r>
              <a:rPr lang="en-US" sz="1100" dirty="0" smtClean="0">
                <a:solidFill>
                  <a:schemeClr val="tx1"/>
                </a:solidFill>
                <a:latin typeface="Cambria" panose="02040503050406030204" pitchFamily="18" charset="0"/>
              </a:rPr>
              <a:t>Critiques:</a:t>
            </a:r>
          </a:p>
          <a:p>
            <a:pPr marL="0" indent="0">
              <a:buNone/>
            </a:pPr>
            <a:endParaRPr lang="en-US" sz="1100" dirty="0">
              <a:solidFill>
                <a:schemeClr val="tx1"/>
              </a:solidFill>
              <a:latin typeface="Cambria" panose="02040503050406030204" pitchFamily="18" charset="0"/>
            </a:endParaRPr>
          </a:p>
          <a:p>
            <a:pPr>
              <a:buFontTx/>
              <a:buChar char="-"/>
            </a:pPr>
            <a:r>
              <a:rPr lang="en-US" sz="1100" dirty="0" smtClean="0">
                <a:solidFill>
                  <a:schemeClr val="tx1"/>
                </a:solidFill>
                <a:latin typeface="Cambria" panose="02040503050406030204" pitchFamily="18" charset="0"/>
              </a:rPr>
              <a:t>The Structure of the website is confusing without any hierarchy violating the mental models of the news readers.</a:t>
            </a:r>
          </a:p>
          <a:p>
            <a:pPr>
              <a:buFontTx/>
              <a:buChar char="-"/>
            </a:pPr>
            <a:r>
              <a:rPr lang="en-US" sz="1100" dirty="0" smtClean="0">
                <a:solidFill>
                  <a:schemeClr val="tx1"/>
                </a:solidFill>
                <a:latin typeface="Cambria" panose="02040503050406030204" pitchFamily="18" charset="0"/>
              </a:rPr>
              <a:t>There is no main menu to understand the structure of the website making it hard to access the content efficiently.</a:t>
            </a:r>
          </a:p>
          <a:p>
            <a:pPr>
              <a:buFontTx/>
              <a:buChar char="-"/>
            </a:pPr>
            <a:r>
              <a:rPr lang="en-US" sz="1100" dirty="0" smtClean="0">
                <a:solidFill>
                  <a:schemeClr val="tx1"/>
                </a:solidFill>
                <a:latin typeface="Cambria" panose="02040503050406030204" pitchFamily="18" charset="0"/>
              </a:rPr>
              <a:t>The page when clicked on an article takes to a new article without any visible indication of the main site which makes is hard to be trust worthy and confusing to the user.</a:t>
            </a:r>
          </a:p>
          <a:p>
            <a:pPr>
              <a:buFontTx/>
              <a:buChar char="-"/>
            </a:pPr>
            <a:r>
              <a:rPr lang="en-US" sz="1100" dirty="0" smtClean="0">
                <a:solidFill>
                  <a:schemeClr val="tx1"/>
                </a:solidFill>
                <a:latin typeface="Cambria" panose="02040503050406030204" pitchFamily="18" charset="0"/>
              </a:rPr>
              <a:t>The alignment of the information on the homepage is good but the display of content inside the article make them hard to read with the mix of static and dynamic panel creating a distraction to the user.</a:t>
            </a:r>
          </a:p>
          <a:p>
            <a:pPr>
              <a:buFontTx/>
              <a:buChar char="-"/>
            </a:pPr>
            <a:r>
              <a:rPr lang="en-US" sz="1100" dirty="0" smtClean="0">
                <a:solidFill>
                  <a:schemeClr val="tx1"/>
                </a:solidFill>
                <a:latin typeface="Cambria" panose="02040503050406030204" pitchFamily="18" charset="0"/>
              </a:rPr>
              <a:t>There is no clear distinction between the article panels and the content which also makes it hard to focus on the content.</a:t>
            </a:r>
          </a:p>
          <a:p>
            <a:pPr>
              <a:buFontTx/>
              <a:buChar char="-"/>
            </a:pPr>
            <a:endParaRPr lang="en-US" sz="1100" dirty="0">
              <a:solidFill>
                <a:schemeClr val="tx1"/>
              </a:solidFill>
              <a:latin typeface="Cambria" panose="02040503050406030204" pitchFamily="18" charset="0"/>
            </a:endParaRPr>
          </a:p>
        </p:txBody>
      </p:sp>
      <p:sp>
        <p:nvSpPr>
          <p:cNvPr id="5" name="Slide Number Placeholder 4"/>
          <p:cNvSpPr>
            <a:spLocks noGrp="1"/>
          </p:cNvSpPr>
          <p:nvPr>
            <p:ph type="sldNum" sz="quarter" idx="12"/>
          </p:nvPr>
        </p:nvSpPr>
        <p:spPr/>
        <p:txBody>
          <a:bodyPr/>
          <a:lstStyle/>
          <a:p>
            <a:fld id="{B6F15528-21DE-4FAA-801E-634DDDAF4B2B}" type="slidenum">
              <a:rPr lang="en-US" smtClean="0"/>
              <a:pPr/>
              <a:t>7</a:t>
            </a:fld>
            <a:endParaRPr lang="en-US"/>
          </a:p>
        </p:txBody>
      </p:sp>
    </p:spTree>
    <p:extLst>
      <p:ext uri="{BB962C8B-B14F-4D97-AF65-F5344CB8AC3E}">
        <p14:creationId xmlns:p14="http://schemas.microsoft.com/office/powerpoint/2010/main" val="166173519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609600"/>
            <a:ext cx="6172200" cy="685800"/>
          </a:xfrm>
          <a:solidFill>
            <a:schemeClr val="tx2">
              <a:lumMod val="20000"/>
              <a:lumOff val="80000"/>
            </a:schemeClr>
          </a:solidFill>
        </p:spPr>
        <p:txBody>
          <a:bodyPr/>
          <a:lstStyle/>
          <a:p>
            <a:r>
              <a:rPr lang="en-US" sz="3200" dirty="0" smtClean="0">
                <a:latin typeface="Cambria" panose="02040503050406030204" pitchFamily="18" charset="0"/>
              </a:rPr>
              <a:t>Third Example</a:t>
            </a:r>
            <a:endParaRPr lang="en-US" sz="3200" dirty="0">
              <a:latin typeface="Cambria" panose="02040503050406030204" pitchFamily="18" charset="0"/>
            </a:endParaRPr>
          </a:p>
        </p:txBody>
      </p:sp>
      <p:sp>
        <p:nvSpPr>
          <p:cNvPr id="3" name="Content Placeholder 2"/>
          <p:cNvSpPr>
            <a:spLocks noGrp="1"/>
          </p:cNvSpPr>
          <p:nvPr>
            <p:ph idx="1"/>
          </p:nvPr>
        </p:nvSpPr>
        <p:spPr>
          <a:xfrm>
            <a:off x="304800" y="1523999"/>
            <a:ext cx="6172200" cy="1019175"/>
          </a:xfrm>
          <a:ln>
            <a:solidFill>
              <a:schemeClr val="accent1">
                <a:lumMod val="40000"/>
                <a:lumOff val="60000"/>
              </a:schemeClr>
            </a:solidFill>
          </a:ln>
        </p:spPr>
        <p:txBody>
          <a:bodyPr>
            <a:noAutofit/>
          </a:bodyPr>
          <a:lstStyle/>
          <a:p>
            <a:r>
              <a:rPr lang="en-US" sz="1100" b="1" dirty="0" smtClean="0">
                <a:solidFill>
                  <a:schemeClr val="tx1"/>
                </a:solidFill>
                <a:latin typeface="Cambria" panose="02040503050406030204" pitchFamily="18" charset="0"/>
              </a:rPr>
              <a:t>Product name : </a:t>
            </a:r>
            <a:r>
              <a:rPr lang="en-US" sz="1100" dirty="0" smtClean="0">
                <a:solidFill>
                  <a:schemeClr val="tx1"/>
                </a:solidFill>
                <a:latin typeface="Cambria" panose="02040503050406030204" pitchFamily="18" charset="0"/>
              </a:rPr>
              <a:t>www.phonearena.com </a:t>
            </a:r>
          </a:p>
          <a:p>
            <a:endParaRPr lang="en-US" sz="1100" dirty="0">
              <a:solidFill>
                <a:schemeClr val="tx1"/>
              </a:solidFill>
              <a:latin typeface="Cambria" panose="02040503050406030204" pitchFamily="18" charset="0"/>
            </a:endParaRPr>
          </a:p>
          <a:p>
            <a:r>
              <a:rPr lang="en-US" sz="1100" b="1" dirty="0" smtClean="0">
                <a:solidFill>
                  <a:schemeClr val="tx1"/>
                </a:solidFill>
                <a:latin typeface="Cambria" panose="02040503050406030204" pitchFamily="18" charset="0"/>
              </a:rPr>
              <a:t>Source                : </a:t>
            </a:r>
            <a:r>
              <a:rPr lang="en-US" sz="1100" dirty="0" smtClean="0">
                <a:solidFill>
                  <a:schemeClr val="tx1"/>
                </a:solidFill>
                <a:latin typeface="Cambria" panose="02040503050406030204" pitchFamily="18" charset="0"/>
              </a:rPr>
              <a:t>http</a:t>
            </a:r>
            <a:r>
              <a:rPr lang="en-US" sz="1100" dirty="0">
                <a:solidFill>
                  <a:schemeClr val="tx1"/>
                </a:solidFill>
                <a:latin typeface="Cambria" panose="02040503050406030204" pitchFamily="18" charset="0"/>
              </a:rPr>
              <a:t>://www.phonearena.com/</a:t>
            </a:r>
            <a:endParaRPr lang="en-US" sz="1100" dirty="0" smtClean="0">
              <a:solidFill>
                <a:schemeClr val="tx1"/>
              </a:solidFill>
              <a:latin typeface="Cambria" panose="02040503050406030204" pitchFamily="18" charset="0"/>
            </a:endParaRPr>
          </a:p>
          <a:p>
            <a:endParaRPr lang="en-US" sz="1100" dirty="0">
              <a:solidFill>
                <a:schemeClr val="tx1"/>
              </a:solidFill>
              <a:latin typeface="Cambria" panose="02040503050406030204" pitchFamily="18" charset="0"/>
            </a:endParaRPr>
          </a:p>
          <a:p>
            <a:r>
              <a:rPr lang="en-US" sz="1100" b="1" dirty="0" smtClean="0">
                <a:solidFill>
                  <a:schemeClr val="tx1"/>
                </a:solidFill>
                <a:latin typeface="Cambria" panose="02040503050406030204" pitchFamily="18" charset="0"/>
              </a:rPr>
              <a:t>Feeling               : </a:t>
            </a:r>
            <a:r>
              <a:rPr lang="en-US" sz="1100" dirty="0" smtClean="0">
                <a:solidFill>
                  <a:schemeClr val="tx1"/>
                </a:solidFill>
                <a:latin typeface="Cambria" panose="02040503050406030204" pitchFamily="18" charset="0"/>
              </a:rPr>
              <a:t>Cluttered Design</a:t>
            </a:r>
            <a:endParaRPr lang="en-US" sz="1100" dirty="0">
              <a:solidFill>
                <a:schemeClr val="tx1"/>
              </a:solidFill>
              <a:latin typeface="Cambria" panose="02040503050406030204" pitchFamily="18" charset="0"/>
            </a:endParaRPr>
          </a:p>
        </p:txBody>
      </p:sp>
      <p:sp>
        <p:nvSpPr>
          <p:cNvPr id="4" name="Content Placeholder 2"/>
          <p:cNvSpPr txBox="1">
            <a:spLocks/>
          </p:cNvSpPr>
          <p:nvPr/>
        </p:nvSpPr>
        <p:spPr>
          <a:xfrm>
            <a:off x="304800" y="3733797"/>
            <a:ext cx="6172200" cy="1676399"/>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2400" kern="1200">
                <a:solidFill>
                  <a:schemeClr val="tx1">
                    <a:lumMod val="50000"/>
                    <a:lumOff val="50000"/>
                  </a:schemeClr>
                </a:solidFill>
                <a:latin typeface="+mj-lt"/>
                <a:ea typeface="+mn-ea"/>
                <a:cs typeface="+mn-cs"/>
              </a:defRPr>
            </a:lvl1pPr>
            <a:lvl2pPr marL="742950" indent="-28575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2pPr>
            <a:lvl3pPr marL="11430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3pPr>
            <a:lvl4pPr marL="16002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4pPr>
            <a:lvl5pPr marL="20574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5pPr>
            <a:lvl6pPr marL="25146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6pPr>
            <a:lvl7pPr marL="29718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7pPr>
            <a:lvl8pPr marL="34290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8pPr>
            <a:lvl9pPr marL="38862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9pPr>
          </a:lstStyle>
          <a:p>
            <a:endParaRPr lang="en-US" sz="1400" dirty="0">
              <a:solidFill>
                <a:schemeClr val="tx1"/>
              </a:solidFill>
              <a:latin typeface="Cambria" panose="02040503050406030204" pitchFamily="18" charset="0"/>
            </a:endParaRPr>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7625" y="3352800"/>
            <a:ext cx="6705600" cy="3657600"/>
          </a:xfrm>
          <a:prstGeom prst="rect">
            <a:avLst/>
          </a:prstGeom>
        </p:spPr>
      </p:pic>
      <p:sp>
        <p:nvSpPr>
          <p:cNvPr id="7" name="Oval 6"/>
          <p:cNvSpPr/>
          <p:nvPr/>
        </p:nvSpPr>
        <p:spPr>
          <a:xfrm>
            <a:off x="762000" y="3733797"/>
            <a:ext cx="5991225" cy="3276603"/>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9" name="Straight Arrow Connector 8"/>
          <p:cNvCxnSpPr/>
          <p:nvPr/>
        </p:nvCxnSpPr>
        <p:spPr>
          <a:xfrm flipV="1">
            <a:off x="5943600" y="3642110"/>
            <a:ext cx="0" cy="625090"/>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0" name="Rectangle 9"/>
          <p:cNvSpPr/>
          <p:nvPr/>
        </p:nvSpPr>
        <p:spPr>
          <a:xfrm>
            <a:off x="4638675" y="2605174"/>
            <a:ext cx="1828800" cy="962487"/>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4638675" y="2628943"/>
            <a:ext cx="1828800" cy="938719"/>
          </a:xfrm>
          <a:prstGeom prst="rect">
            <a:avLst/>
          </a:prstGeom>
          <a:noFill/>
        </p:spPr>
        <p:txBody>
          <a:bodyPr wrap="square" rtlCol="0">
            <a:spAutoFit/>
          </a:bodyPr>
          <a:lstStyle/>
          <a:p>
            <a:r>
              <a:rPr lang="en-US" sz="1100" dirty="0" smtClean="0"/>
              <a:t>The display of information is vague and cluttered with very close grouping of different sections</a:t>
            </a:r>
          </a:p>
        </p:txBody>
      </p:sp>
      <p:sp>
        <p:nvSpPr>
          <p:cNvPr id="15" name="Oval 14"/>
          <p:cNvSpPr/>
          <p:nvPr/>
        </p:nvSpPr>
        <p:spPr>
          <a:xfrm>
            <a:off x="1295400" y="3810000"/>
            <a:ext cx="4495800" cy="533400"/>
          </a:xfrm>
          <a:prstGeom prst="ellipse">
            <a:avLst/>
          </a:prstGeom>
          <a:noFill/>
          <a:ln>
            <a:solidFill>
              <a:srgbClr val="AC21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7" name="Straight Arrow Connector 16"/>
          <p:cNvCxnSpPr/>
          <p:nvPr/>
        </p:nvCxnSpPr>
        <p:spPr>
          <a:xfrm flipH="1" flipV="1">
            <a:off x="1295400" y="3352800"/>
            <a:ext cx="381000" cy="578620"/>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9" name="Rectangle 18"/>
          <p:cNvSpPr/>
          <p:nvPr/>
        </p:nvSpPr>
        <p:spPr>
          <a:xfrm>
            <a:off x="381000" y="2624182"/>
            <a:ext cx="2057400" cy="719182"/>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p:cNvSpPr txBox="1"/>
          <p:nvPr/>
        </p:nvSpPr>
        <p:spPr>
          <a:xfrm>
            <a:off x="381000" y="2664684"/>
            <a:ext cx="2057400" cy="600164"/>
          </a:xfrm>
          <a:prstGeom prst="rect">
            <a:avLst/>
          </a:prstGeom>
          <a:noFill/>
        </p:spPr>
        <p:txBody>
          <a:bodyPr wrap="square" rtlCol="0">
            <a:spAutoFit/>
          </a:bodyPr>
          <a:lstStyle/>
          <a:p>
            <a:r>
              <a:rPr lang="en-US" sz="1100" dirty="0" smtClean="0"/>
              <a:t>On clicking these tabs, there is no response or feedback of the action.</a:t>
            </a:r>
          </a:p>
        </p:txBody>
      </p:sp>
      <p:sp>
        <p:nvSpPr>
          <p:cNvPr id="21" name="Slide Number Placeholder 20"/>
          <p:cNvSpPr>
            <a:spLocks noGrp="1"/>
          </p:cNvSpPr>
          <p:nvPr>
            <p:ph type="sldNum" sz="quarter" idx="12"/>
          </p:nvPr>
        </p:nvSpPr>
        <p:spPr/>
        <p:txBody>
          <a:bodyPr/>
          <a:lstStyle/>
          <a:p>
            <a:fld id="{B6F15528-21DE-4FAA-801E-634DDDAF4B2B}" type="slidenum">
              <a:rPr lang="en-US" smtClean="0"/>
              <a:pPr/>
              <a:t>8</a:t>
            </a:fld>
            <a:endParaRPr lang="en-US"/>
          </a:p>
        </p:txBody>
      </p:sp>
      <p:sp>
        <p:nvSpPr>
          <p:cNvPr id="23" name="Oval 22"/>
          <p:cNvSpPr/>
          <p:nvPr/>
        </p:nvSpPr>
        <p:spPr>
          <a:xfrm>
            <a:off x="-28575" y="3943350"/>
            <a:ext cx="1081087" cy="3543305"/>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4" name="Straight Arrow Connector 23"/>
          <p:cNvCxnSpPr/>
          <p:nvPr/>
        </p:nvCxnSpPr>
        <p:spPr>
          <a:xfrm>
            <a:off x="619125" y="7466425"/>
            <a:ext cx="609600" cy="250009"/>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25" name="Rectangle 24"/>
          <p:cNvSpPr/>
          <p:nvPr/>
        </p:nvSpPr>
        <p:spPr>
          <a:xfrm>
            <a:off x="1228724" y="7452182"/>
            <a:ext cx="4486275" cy="719182"/>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p:cNvSpPr txBox="1"/>
          <p:nvPr/>
        </p:nvSpPr>
        <p:spPr>
          <a:xfrm>
            <a:off x="1295400" y="7486655"/>
            <a:ext cx="4257675" cy="600164"/>
          </a:xfrm>
          <a:prstGeom prst="rect">
            <a:avLst/>
          </a:prstGeom>
          <a:noFill/>
        </p:spPr>
        <p:txBody>
          <a:bodyPr wrap="square" rtlCol="0">
            <a:spAutoFit/>
          </a:bodyPr>
          <a:lstStyle/>
          <a:p>
            <a:r>
              <a:rPr lang="en-US" sz="1100" dirty="0" smtClean="0">
                <a:latin typeface="Cambria" panose="02040503050406030204" pitchFamily="18" charset="0"/>
              </a:rPr>
              <a:t>The side navigation panel doesn’t respond to the clicks providing inconsistent information based on the top Main menu creating ambiguity and ill feedback to the users.</a:t>
            </a:r>
            <a:endParaRPr lang="en-US" sz="1100" dirty="0">
              <a:latin typeface="Cambria" panose="02040503050406030204" pitchFamily="18" charset="0"/>
            </a:endParaRPr>
          </a:p>
        </p:txBody>
      </p:sp>
    </p:spTree>
    <p:extLst>
      <p:ext uri="{BB962C8B-B14F-4D97-AF65-F5344CB8AC3E}">
        <p14:creationId xmlns:p14="http://schemas.microsoft.com/office/powerpoint/2010/main" val="418735342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609600"/>
            <a:ext cx="6172200" cy="685800"/>
          </a:xfrm>
          <a:solidFill>
            <a:schemeClr val="tx2">
              <a:lumMod val="20000"/>
              <a:lumOff val="80000"/>
            </a:schemeClr>
          </a:solidFill>
        </p:spPr>
        <p:txBody>
          <a:bodyPr/>
          <a:lstStyle/>
          <a:p>
            <a:r>
              <a:rPr lang="en-US" sz="3200" dirty="0" smtClean="0">
                <a:latin typeface="Cambria" panose="02040503050406030204" pitchFamily="18" charset="0"/>
              </a:rPr>
              <a:t>Third Example</a:t>
            </a:r>
            <a:endParaRPr lang="en-US" sz="3200" dirty="0">
              <a:latin typeface="Cambria" panose="02040503050406030204" pitchFamily="18" charset="0"/>
            </a:endParaRPr>
          </a:p>
        </p:txBody>
      </p:sp>
      <p:sp>
        <p:nvSpPr>
          <p:cNvPr id="3" name="Content Placeholder 2"/>
          <p:cNvSpPr>
            <a:spLocks noGrp="1"/>
          </p:cNvSpPr>
          <p:nvPr>
            <p:ph idx="1"/>
          </p:nvPr>
        </p:nvSpPr>
        <p:spPr>
          <a:xfrm>
            <a:off x="304800" y="1752600"/>
            <a:ext cx="6172200" cy="1143000"/>
          </a:xfrm>
          <a:ln>
            <a:solidFill>
              <a:schemeClr val="accent1">
                <a:lumMod val="40000"/>
                <a:lumOff val="60000"/>
              </a:schemeClr>
            </a:solidFill>
          </a:ln>
        </p:spPr>
        <p:txBody>
          <a:bodyPr>
            <a:normAutofit/>
          </a:bodyPr>
          <a:lstStyle/>
          <a:p>
            <a:r>
              <a:rPr lang="en-US" sz="1100" dirty="0" smtClean="0">
                <a:solidFill>
                  <a:schemeClr val="tx1"/>
                </a:solidFill>
                <a:latin typeface="Cambria" panose="02040503050406030204" pitchFamily="18" charset="0"/>
              </a:rPr>
              <a:t>Cluttered information presentation making </a:t>
            </a:r>
            <a:r>
              <a:rPr lang="en-US" sz="1100" dirty="0">
                <a:solidFill>
                  <a:schemeClr val="tx1"/>
                </a:solidFill>
                <a:latin typeface="Cambria" panose="02040503050406030204" pitchFamily="18" charset="0"/>
              </a:rPr>
              <a:t>it hard to </a:t>
            </a:r>
            <a:r>
              <a:rPr lang="en-US" sz="1100" dirty="0" smtClean="0">
                <a:solidFill>
                  <a:schemeClr val="tx1"/>
                </a:solidFill>
                <a:latin typeface="Cambria" panose="02040503050406030204" pitchFamily="18" charset="0"/>
              </a:rPr>
              <a:t>navigate and focus.</a:t>
            </a:r>
            <a:endParaRPr lang="en-US" sz="1100" dirty="0">
              <a:solidFill>
                <a:schemeClr val="tx1"/>
              </a:solidFill>
              <a:latin typeface="Cambria" panose="02040503050406030204" pitchFamily="18" charset="0"/>
            </a:endParaRPr>
          </a:p>
          <a:p>
            <a:r>
              <a:rPr lang="en-US" sz="1100" dirty="0">
                <a:solidFill>
                  <a:schemeClr val="tx1"/>
                </a:solidFill>
                <a:latin typeface="Cambria" panose="02040503050406030204" pitchFamily="18" charset="0"/>
              </a:rPr>
              <a:t>Inconsistent feedback for </a:t>
            </a:r>
            <a:r>
              <a:rPr lang="en-US" sz="1100" dirty="0" smtClean="0">
                <a:solidFill>
                  <a:schemeClr val="tx1"/>
                </a:solidFill>
                <a:latin typeface="Cambria" panose="02040503050406030204" pitchFamily="18" charset="0"/>
              </a:rPr>
              <a:t>navigation through navigation bars.</a:t>
            </a:r>
            <a:endParaRPr lang="en-US" sz="1100" dirty="0">
              <a:solidFill>
                <a:schemeClr val="tx1"/>
              </a:solidFill>
              <a:latin typeface="Cambria" panose="02040503050406030204" pitchFamily="18" charset="0"/>
            </a:endParaRPr>
          </a:p>
          <a:p>
            <a:r>
              <a:rPr lang="en-US" sz="1100" dirty="0">
                <a:solidFill>
                  <a:schemeClr val="tx1"/>
                </a:solidFill>
                <a:latin typeface="Cambria" panose="02040503050406030204" pitchFamily="18" charset="0"/>
              </a:rPr>
              <a:t>Low signal to noise </a:t>
            </a:r>
            <a:r>
              <a:rPr lang="en-US" sz="1100" dirty="0" smtClean="0">
                <a:solidFill>
                  <a:schemeClr val="tx1"/>
                </a:solidFill>
                <a:latin typeface="Cambria" panose="02040503050406030204" pitchFamily="18" charset="0"/>
              </a:rPr>
              <a:t>ratio with data overload.</a:t>
            </a:r>
            <a:endParaRPr lang="en-US" sz="1100" dirty="0">
              <a:solidFill>
                <a:schemeClr val="tx1"/>
              </a:solidFill>
              <a:latin typeface="Cambria" panose="02040503050406030204" pitchFamily="18" charset="0"/>
            </a:endParaRPr>
          </a:p>
          <a:p>
            <a:r>
              <a:rPr lang="en-US" sz="1100" dirty="0">
                <a:solidFill>
                  <a:schemeClr val="tx1"/>
                </a:solidFill>
                <a:latin typeface="Cambria" panose="02040503050406030204" pitchFamily="18" charset="0"/>
              </a:rPr>
              <a:t>High visual </a:t>
            </a:r>
            <a:r>
              <a:rPr lang="en-US" sz="1100" dirty="0" smtClean="0">
                <a:solidFill>
                  <a:schemeClr val="tx1"/>
                </a:solidFill>
                <a:latin typeface="Cambria" panose="02040503050406030204" pitchFamily="18" charset="0"/>
              </a:rPr>
              <a:t>complexity with various elements on a single screen.</a:t>
            </a:r>
            <a:endParaRPr lang="en-US" sz="1100" dirty="0">
              <a:solidFill>
                <a:schemeClr val="tx1"/>
              </a:solidFill>
              <a:latin typeface="Cambria" panose="02040503050406030204" pitchFamily="18" charset="0"/>
            </a:endParaRPr>
          </a:p>
          <a:p>
            <a:endParaRPr lang="en-US" sz="1100" dirty="0">
              <a:solidFill>
                <a:schemeClr val="tx1"/>
              </a:solidFill>
              <a:latin typeface="Cambria" panose="02040503050406030204" pitchFamily="18" charset="0"/>
            </a:endParaRPr>
          </a:p>
        </p:txBody>
      </p:sp>
      <p:sp>
        <p:nvSpPr>
          <p:cNvPr id="5" name="Slide Number Placeholder 4"/>
          <p:cNvSpPr>
            <a:spLocks noGrp="1"/>
          </p:cNvSpPr>
          <p:nvPr>
            <p:ph type="sldNum" sz="quarter" idx="12"/>
          </p:nvPr>
        </p:nvSpPr>
        <p:spPr/>
        <p:txBody>
          <a:bodyPr/>
          <a:lstStyle/>
          <a:p>
            <a:fld id="{B6F15528-21DE-4FAA-801E-634DDDAF4B2B}" type="slidenum">
              <a:rPr lang="en-US" smtClean="0"/>
              <a:pPr/>
              <a:t>9</a:t>
            </a:fld>
            <a:endParaRPr lang="en-US"/>
          </a:p>
        </p:txBody>
      </p:sp>
    </p:spTree>
    <p:extLst>
      <p:ext uri="{BB962C8B-B14F-4D97-AF65-F5344CB8AC3E}">
        <p14:creationId xmlns:p14="http://schemas.microsoft.com/office/powerpoint/2010/main" val="4144663501"/>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Executive">
  <a:themeElements>
    <a:clrScheme name="Executive">
      <a:dk1>
        <a:sysClr val="windowText" lastClr="000000"/>
      </a:dk1>
      <a:lt1>
        <a:sysClr val="window" lastClr="FFFFFF"/>
      </a:lt1>
      <a:dk2>
        <a:srgbClr val="2F5897"/>
      </a:dk2>
      <a:lt2>
        <a:srgbClr val="E4E9EF"/>
      </a:lt2>
      <a:accent1>
        <a:srgbClr val="6076B4"/>
      </a:accent1>
      <a:accent2>
        <a:srgbClr val="9C5252"/>
      </a:accent2>
      <a:accent3>
        <a:srgbClr val="E68422"/>
      </a:accent3>
      <a:accent4>
        <a:srgbClr val="846648"/>
      </a:accent4>
      <a:accent5>
        <a:srgbClr val="63891F"/>
      </a:accent5>
      <a:accent6>
        <a:srgbClr val="758085"/>
      </a:accent6>
      <a:hlink>
        <a:srgbClr val="3399FF"/>
      </a:hlink>
      <a:folHlink>
        <a:srgbClr val="B2B2B2"/>
      </a:folHlink>
    </a:clrScheme>
    <a:fontScheme name="Executive">
      <a:majorFont>
        <a:latin typeface="Century Gothic"/>
        <a:ea typeface=""/>
        <a:cs typeface=""/>
        <a:font script="Jpan" typeface="HGｺﾞｼｯｸM"/>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Palatino Linotype"/>
        <a:ea typeface=""/>
        <a:cs typeface=""/>
        <a:font script="Jpan" typeface="HGS明朝E"/>
        <a:font script="Hang" typeface="맑은 고딕"/>
        <a:font script="Hans" typeface="宋体"/>
        <a:font script="Hant" typeface="新細明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Executiv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8575" cap="flat" cmpd="sng" algn="ctr">
          <a:solidFill>
            <a:schemeClr val="phClr"/>
          </a:solidFill>
          <a:prstDash val="solid"/>
        </a:ln>
        <a:ln w="508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50000">
              <a:schemeClr val="phClr">
                <a:tint val="80000"/>
                <a:satMod val="250000"/>
              </a:schemeClr>
            </a:gs>
            <a:gs pos="76000">
              <a:schemeClr val="phClr">
                <a:tint val="90000"/>
                <a:shade val="90000"/>
                <a:satMod val="200000"/>
              </a:schemeClr>
            </a:gs>
            <a:gs pos="92000">
              <a:schemeClr val="phClr">
                <a:tint val="90000"/>
                <a:shade val="70000"/>
                <a:satMod val="250000"/>
              </a:schemeClr>
            </a:gs>
          </a:gsLst>
          <a:path path="circle">
            <a:fillToRect l="50000" t="50000" r="50000" b="50000"/>
          </a:path>
        </a:gradFill>
        <a:blipFill>
          <a:blip xmlns:r="http://schemas.openxmlformats.org/officeDocument/2006/relationships" r:embed="rId1">
            <a:duotone>
              <a:schemeClr val="phClr">
                <a:tint val="95000"/>
              </a:schemeClr>
              <a:schemeClr val="phClr">
                <a:shade val="90000"/>
              </a:schemeClr>
            </a:duotone>
          </a:blip>
          <a:tile tx="0" ty="0" sx="100000" sy="10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Executive</Template>
  <TotalTime>1194</TotalTime>
  <Words>682</Words>
  <Application>Microsoft Office PowerPoint</Application>
  <PresentationFormat>On-screen Show (4:3)</PresentationFormat>
  <Paragraphs>69</Paragraphs>
  <Slides>9</Slides>
  <Notes>0</Notes>
  <HiddenSlides>0</HiddenSlides>
  <MMClips>0</MMClips>
  <ScaleCrop>false</ScaleCrop>
  <HeadingPairs>
    <vt:vector size="4" baseType="variant">
      <vt:variant>
        <vt:lpstr>Theme</vt:lpstr>
      </vt:variant>
      <vt:variant>
        <vt:i4>1</vt:i4>
      </vt:variant>
      <vt:variant>
        <vt:lpstr>Slide Titles</vt:lpstr>
      </vt:variant>
      <vt:variant>
        <vt:i4>9</vt:i4>
      </vt:variant>
    </vt:vector>
  </HeadingPairs>
  <TitlesOfParts>
    <vt:vector size="10" baseType="lpstr">
      <vt:lpstr>Executive</vt:lpstr>
      <vt:lpstr>Scrap Book of Design Critiques  </vt:lpstr>
      <vt:lpstr>First Example</vt:lpstr>
      <vt:lpstr>First Example</vt:lpstr>
      <vt:lpstr>First Example</vt:lpstr>
      <vt:lpstr>First Example</vt:lpstr>
      <vt:lpstr>Second Example</vt:lpstr>
      <vt:lpstr>Second Example</vt:lpstr>
      <vt:lpstr>Third Example</vt:lpstr>
      <vt:lpstr>Third Example</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Scrap Book of Design examples</dc:title>
  <dc:creator>Rohit</dc:creator>
  <cp:lastModifiedBy>Rohit</cp:lastModifiedBy>
  <cp:revision>101</cp:revision>
  <dcterms:created xsi:type="dcterms:W3CDTF">2006-08-16T00:00:00Z</dcterms:created>
  <dcterms:modified xsi:type="dcterms:W3CDTF">2014-04-23T08:34:09Z</dcterms:modified>
</cp:coreProperties>
</file>