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0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7200"/>
            </a:lvl1pPr>
            <a:lvl2pPr rtl="0">
              <a:spcBef>
                <a:spcPts val="0"/>
              </a:spcBef>
              <a:buSzPct val="100000"/>
              <a:defRPr sz="7200"/>
            </a:lvl2pPr>
            <a:lvl3pPr rtl="0">
              <a:spcBef>
                <a:spcPts val="0"/>
              </a:spcBef>
              <a:buSzPct val="100000"/>
              <a:defRPr sz="7200"/>
            </a:lvl3pPr>
            <a:lvl4pPr rtl="0">
              <a:spcBef>
                <a:spcPts val="0"/>
              </a:spcBef>
              <a:buSzPct val="100000"/>
              <a:defRPr sz="7200"/>
            </a:lvl4pPr>
            <a:lvl5pPr rtl="0">
              <a:spcBef>
                <a:spcPts val="0"/>
              </a:spcBef>
              <a:buSzPct val="100000"/>
              <a:defRPr sz="7200"/>
            </a:lvl5pPr>
            <a:lvl6pPr rtl="0">
              <a:spcBef>
                <a:spcPts val="0"/>
              </a:spcBef>
              <a:buSzPct val="100000"/>
              <a:defRPr sz="7200"/>
            </a:lvl6pPr>
            <a:lvl7pPr rtl="0">
              <a:spcBef>
                <a:spcPts val="0"/>
              </a:spcBef>
              <a:buSzPct val="100000"/>
              <a:defRPr sz="7200"/>
            </a:lvl7pPr>
            <a:lvl8pPr rtl="0">
              <a:spcBef>
                <a:spcPts val="0"/>
              </a:spcBef>
              <a:buSzPct val="100000"/>
              <a:defRPr sz="7200"/>
            </a:lvl8pPr>
            <a:lvl9pPr rtl="0"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4836035"/>
            <a:ext cx="7772400" cy="1032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32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32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32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png"/><Relationship Id="rId4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png"/><Relationship Id="rId4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x="685800" y="2287175"/>
            <a:ext cx="7772400" cy="2198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Home Helper</a:t>
            </a:r>
          </a:p>
          <a:p>
            <a:pPr>
              <a:spcBef>
                <a:spcPts val="0"/>
              </a:spcBef>
              <a:buNone/>
            </a:pPr>
            <a:r>
              <a:rPr b="0" lang="en" sz="4000"/>
              <a:t>Decision support for real estate purchasing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x="685800" y="4836035"/>
            <a:ext cx="7772400" cy="1032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Patrick Day, Lisa Lokshin, Rohit Maddipudi, Sandra Niehaus, Markus Sieber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2600"/>
            <a:ext cx="9144001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2600"/>
            <a:ext cx="9143999" cy="59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1800"/>
            <a:ext cx="9144000" cy="60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281075" y="2626050"/>
            <a:ext cx="8454299" cy="3737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/>
              <a:t>Meanwhile,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en"/>
              <a:t>inside Justify...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16139" l="2428" r="55268" t="44667"/>
          <a:stretch/>
        </p:blipFill>
        <p:spPr>
          <a:xfrm>
            <a:off x="2690025" y="168600"/>
            <a:ext cx="3886900" cy="2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 b="0" l="1397" r="10177" t="0"/>
          <a:stretch/>
        </p:blipFill>
        <p:spPr>
          <a:xfrm>
            <a:off x="1731350" y="3003850"/>
            <a:ext cx="6669850" cy="27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 rot="-1668528">
            <a:off x="7807897" y="4073711"/>
            <a:ext cx="828255" cy="42727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 rot="-1668528">
            <a:off x="8263972" y="4630836"/>
            <a:ext cx="828255" cy="42727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11783" l="8238" r="9123" t="36125"/>
          <a:stretch/>
        </p:blipFill>
        <p:spPr>
          <a:xfrm>
            <a:off x="1229099" y="460950"/>
            <a:ext cx="6943224" cy="266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378150" y="3889950"/>
            <a:ext cx="8387700" cy="27143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/>
              <a:t>Meanwhile,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en"/>
              <a:t>inside Justify...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7150" y="4583837"/>
            <a:ext cx="6894274" cy="132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378150" y="1101775"/>
            <a:ext cx="8387700" cy="55026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/>
              <a:t>Meanwhile,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en"/>
              <a:t>inside Justify...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12787" l="31899" r="41024" t="60764"/>
          <a:stretch/>
        </p:blipFill>
        <p:spPr>
          <a:xfrm>
            <a:off x="7127825" y="0"/>
            <a:ext cx="1912073" cy="127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425" y="1501525"/>
            <a:ext cx="5943600" cy="5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 rot="-1668977">
            <a:off x="5947247" y="2280574"/>
            <a:ext cx="1732605" cy="102484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Integrating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real-world data</a:t>
            </a:r>
          </a:p>
        </p:txBody>
      </p:sp>
      <p:sp>
        <p:nvSpPr>
          <p:cNvPr id="122" name="Shape 122"/>
          <p:cNvSpPr/>
          <p:nvPr/>
        </p:nvSpPr>
        <p:spPr>
          <a:xfrm rot="-1668977">
            <a:off x="6448172" y="3995674"/>
            <a:ext cx="1732605" cy="102484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Integrating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real-world data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1575"/>
            <a:ext cx="9143999" cy="6174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3229"/>
            <a:ext cx="9112250" cy="5552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625"/>
            <a:ext cx="9143999" cy="6630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Problem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2005516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/>
              <a:t>Real estate purchasing is a complex, difficult decision which involves both objective and emotional factors.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457200" lvl="0" rtl="0">
              <a:spcBef>
                <a:spcPts val="0"/>
              </a:spcBef>
              <a:buNone/>
            </a:pPr>
            <a:r>
              <a:rPr lang="en" sz="2600"/>
              <a:t>Primary considerations include</a:t>
            </a:r>
          </a:p>
          <a:p>
            <a:pPr indent="-381000" lvl="0" marL="1371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Budget</a:t>
            </a:r>
          </a:p>
          <a:p>
            <a:pPr indent="-381000" lvl="0" marL="1371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Location</a:t>
            </a:r>
          </a:p>
          <a:p>
            <a:pPr indent="-381000" lvl="0" marL="1371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Required / desired amenities</a:t>
            </a:r>
          </a:p>
          <a:p>
            <a:pPr indent="-381000" lvl="0" marL="1371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Available inventory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378150" y="438450"/>
            <a:ext cx="8387700" cy="61658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/>
              <a:t>Meanwhile,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en"/>
              <a:t>inside Justify...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962" y="1161112"/>
            <a:ext cx="6537774" cy="453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378150" y="438450"/>
            <a:ext cx="8387700" cy="61658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/>
              <a:t>Community discussion: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en"/>
              <a:t>due to ongoing Justify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en"/>
              <a:t>server issues, showing</a:t>
            </a:r>
          </a:p>
          <a:p>
            <a:pPr lvl="0" rtl="0">
              <a:spcBef>
                <a:spcPts val="0"/>
              </a:spcBef>
              <a:buNone/>
            </a:pPr>
            <a:r>
              <a:rPr b="1" i="1" lang="en"/>
              <a:t>this example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425" y="549600"/>
            <a:ext cx="48387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 rot="-1668778">
            <a:off x="7347354" y="627412"/>
            <a:ext cx="1367590" cy="88407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Debating  candidates</a:t>
            </a:r>
          </a:p>
        </p:txBody>
      </p:sp>
      <p:sp>
        <p:nvSpPr>
          <p:cNvPr id="156" name="Shape 156"/>
          <p:cNvSpPr/>
          <p:nvPr/>
        </p:nvSpPr>
        <p:spPr>
          <a:xfrm rot="-1668778">
            <a:off x="7207454" y="2230112"/>
            <a:ext cx="1367590" cy="88407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Weighting</a:t>
            </a:r>
          </a:p>
        </p:txBody>
      </p:sp>
      <p:sp>
        <p:nvSpPr>
          <p:cNvPr id="157" name="Shape 157"/>
          <p:cNvSpPr/>
          <p:nvPr/>
        </p:nvSpPr>
        <p:spPr>
          <a:xfrm rot="-1668778">
            <a:off x="6955129" y="4046412"/>
            <a:ext cx="1367590" cy="88407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Weighting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Closing Thoughts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1498975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Current Functionalities</a:t>
            </a:r>
          </a:p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Valuable tool for weighting and prioritization, which can be applied in each phase of home-shopping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Useful documentation method for decision process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Considerations for the future</a:t>
            </a:r>
          </a:p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Justify could offer additional domain-specific value by accessing external real-estate resources.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2670325" y="2880133"/>
            <a:ext cx="37371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Thank you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2670325" y="2880133"/>
            <a:ext cx="37371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APPENDIX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24" y="365162"/>
            <a:ext cx="8961350" cy="61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Solution: Home Helper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600200"/>
            <a:ext cx="84807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/>
              <a:t>An intelligent discussion engine that aids prospective homebuyers in their decision process.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Prompts user to justify and prioritize home search criteria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Helps prioritize criteria at odds with each other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Offers integrated community support to help refine search and weigh available home options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Serves as useful documentation tool for search and decision-making process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Flow and Limitations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50" y="2573201"/>
            <a:ext cx="8682049" cy="36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Flow and Limitations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50" y="2573201"/>
            <a:ext cx="8682049" cy="36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4047350" y="3698825"/>
            <a:ext cx="1360500" cy="1259099"/>
          </a:xfrm>
          <a:prstGeom prst="ellipse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6245900" y="3534825"/>
            <a:ext cx="1360500" cy="1708799"/>
          </a:xfrm>
          <a:prstGeom prst="ellipse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457200" y="1796325"/>
            <a:ext cx="54189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Current limitation: an API (web service) is needed to allow data to be posted into, and requested out of Justify.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Prototype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Scenario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974075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600"/>
              <a:t>First Time Home Buyers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Andrew and Melissa Roberts, 35 and 33 years old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Budget: $350 K</a:t>
            </a:r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Looking to buy in Boston area</a:t>
            </a:r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Recently married, looking for a starter home </a:t>
            </a:r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Hoping to grow their family in the next few years</a:t>
            </a:r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Inexperienced w. real estate market; not sure where to begin</a:t>
            </a:r>
          </a:p>
          <a:p>
            <a:pPr indent="-3683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200"/>
              <a:t>Know their general requirements; unsure of priorities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700"/>
            <a:ext cx="9144001" cy="676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599"/>
            <a:ext cx="9143999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